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3" r:id="rId2"/>
    <p:sldId id="461" r:id="rId3"/>
    <p:sldId id="432" r:id="rId4"/>
    <p:sldId id="384" r:id="rId5"/>
    <p:sldId id="385" r:id="rId6"/>
    <p:sldId id="440" r:id="rId7"/>
    <p:sldId id="437" r:id="rId8"/>
    <p:sldId id="436" r:id="rId9"/>
    <p:sldId id="387" r:id="rId10"/>
    <p:sldId id="444" r:id="rId11"/>
    <p:sldId id="449" r:id="rId12"/>
    <p:sldId id="356" r:id="rId13"/>
    <p:sldId id="392" r:id="rId14"/>
    <p:sldId id="426" r:id="rId15"/>
    <p:sldId id="359" r:id="rId16"/>
    <p:sldId id="453" r:id="rId17"/>
    <p:sldId id="463" r:id="rId18"/>
    <p:sldId id="427" r:id="rId19"/>
    <p:sldId id="379" r:id="rId20"/>
    <p:sldId id="454" r:id="rId21"/>
    <p:sldId id="458" r:id="rId22"/>
    <p:sldId id="438" r:id="rId23"/>
    <p:sldId id="447" r:id="rId24"/>
    <p:sldId id="446" r:id="rId25"/>
    <p:sldId id="448" r:id="rId26"/>
    <p:sldId id="452" r:id="rId27"/>
    <p:sldId id="388" r:id="rId28"/>
    <p:sldId id="459" r:id="rId29"/>
    <p:sldId id="460" r:id="rId30"/>
    <p:sldId id="462" r:id="rId31"/>
    <p:sldId id="299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0099FF"/>
    <a:srgbClr val="FFFFCC"/>
    <a:srgbClr val="CC0099"/>
    <a:srgbClr val="9933FF"/>
    <a:srgbClr val="00FF00"/>
    <a:srgbClr val="CC9900"/>
    <a:srgbClr val="FF99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76" autoAdjust="0"/>
  </p:normalViewPr>
  <p:slideViewPr>
    <p:cSldViewPr snapToGrid="0" snapToObjects="1">
      <p:cViewPr varScale="1">
        <p:scale>
          <a:sx n="69" d="100"/>
          <a:sy n="69" d="100"/>
        </p:scale>
        <p:origin x="3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E45B-CD45-DB43-B9CA-B0EA5A1A9A55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522AD-C32C-EC45-89BD-90F6C8C95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8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B6C66-2845-874B-8756-D93FA2E4F94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8E049-3220-D446-94AA-4A1DA0AFD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5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47B6-F912-4982-A61E-1730EA12F58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2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ck tower__1.jpg"/>
          <p:cNvPicPr>
            <a:picLocks/>
          </p:cNvPicPr>
          <p:nvPr userDrawn="1"/>
        </p:nvPicPr>
        <p:blipFill rotWithShape="1">
          <a:blip r:embed="rId2"/>
          <a:srcRect l="-53719" t="8729" r="16595"/>
          <a:stretch/>
        </p:blipFill>
        <p:spPr>
          <a:xfrm>
            <a:off x="3744000" y="720000"/>
            <a:ext cx="5400000" cy="5400000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 userDrawn="1"/>
        </p:nvSpPr>
        <p:spPr>
          <a:xfrm>
            <a:off x="720000" y="720000"/>
            <a:ext cx="5400000" cy="5400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720000" y="720000"/>
            <a:ext cx="1800000" cy="1800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u="sng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360000" y="360000"/>
            <a:ext cx="1800000" cy="1800000"/>
          </a:xfrm>
          <a:prstGeom prst="rect">
            <a:avLst/>
          </a:prstGeom>
          <a:solidFill>
            <a:srgbClr val="B16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u="sng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720000"/>
            <a:ext cx="1440000" cy="1440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082859" y="2864231"/>
            <a:ext cx="4680000" cy="10799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82859" y="3944230"/>
            <a:ext cx="4680000" cy="18000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78" indent="0" algn="l">
              <a:buNone/>
              <a:defRPr/>
            </a:lvl2pPr>
            <a:lvl3pPr marL="914355" indent="0" algn="l">
              <a:buNone/>
              <a:defRPr/>
            </a:lvl3pPr>
            <a:lvl4pPr marL="1371532" indent="0" algn="l">
              <a:buNone/>
              <a:defRPr/>
            </a:lvl4pPr>
            <a:lvl5pPr marL="1828709" indent="0" algn="l">
              <a:buNone/>
              <a:defRPr/>
            </a:lvl5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59" y="5024230"/>
            <a:ext cx="4680000" cy="72000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78" indent="0" algn="l">
              <a:buNone/>
              <a:defRPr/>
            </a:lvl2pPr>
            <a:lvl3pPr marL="914355" indent="0" algn="l">
              <a:buNone/>
              <a:defRPr/>
            </a:lvl3pPr>
            <a:lvl4pPr marL="1371532" indent="0" algn="l">
              <a:buNone/>
              <a:defRPr/>
            </a:lvl4pPr>
            <a:lvl5pPr marL="1828709" indent="0" algn="l"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1883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 userDrawn="1"/>
        </p:nvSpPr>
        <p:spPr>
          <a:xfrm>
            <a:off x="6119999" y="-2"/>
            <a:ext cx="1476004" cy="1476006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-3" y="-2"/>
            <a:ext cx="6120000" cy="6120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629004"/>
            <a:ext cx="5205596" cy="1800000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9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88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EBFB-0936-6143-BAE6-3D973CE4C577}" type="datetime3">
              <a:rPr lang="en-ZA" smtClean="0"/>
              <a:t>23 March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002F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B710-ED15-FC4C-91D6-FD04400D2FA0}" type="datetime3">
              <a:rPr lang="en-ZA" smtClean="0"/>
              <a:t>23 March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F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38AD-1916-2D4B-AF65-EE3EE30D4914}" type="datetime3">
              <a:rPr lang="en-ZA" smtClean="0"/>
              <a:t>23 March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F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A428-E44B-2E44-B79D-CAD6972D3252}" type="datetime3">
              <a:rPr lang="en-ZA" smtClean="0"/>
              <a:t>23 March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2F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4351-E7F9-0546-8857-E9AA1B4F068A}" type="datetime3">
              <a:rPr lang="en-ZA" smtClean="0"/>
              <a:t>23 March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0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F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899F-BC56-B242-826B-89657D22AB71}" type="datetime3">
              <a:rPr lang="en-ZA" smtClean="0"/>
              <a:t>23 March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F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A3F4-1BDE-A24E-B4E2-E701CB6032A9}" type="datetime3">
              <a:rPr lang="en-ZA" smtClean="0"/>
              <a:t>23 March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F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CC85-39B9-8E4E-A505-2856635097A9}" type="datetime3">
              <a:rPr lang="en-ZA" smtClean="0"/>
              <a:t>23 March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ck tower__1.jpg"/>
          <p:cNvPicPr>
            <a:picLocks/>
          </p:cNvPicPr>
          <p:nvPr userDrawn="1"/>
        </p:nvPicPr>
        <p:blipFill rotWithShape="1">
          <a:blip r:embed="rId2"/>
          <a:srcRect l="-49218" t="10830" r="15250"/>
          <a:stretch/>
        </p:blipFill>
        <p:spPr>
          <a:xfrm>
            <a:off x="5301128" y="720000"/>
            <a:ext cx="3842872" cy="3842872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 userDrawn="1"/>
        </p:nvSpPr>
        <p:spPr>
          <a:xfrm>
            <a:off x="720000" y="720000"/>
            <a:ext cx="6138000" cy="6138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720000" y="720000"/>
            <a:ext cx="1800000" cy="1800000"/>
          </a:xfrm>
          <a:prstGeom prst="rect">
            <a:avLst/>
          </a:prstGeom>
          <a:solidFill>
            <a:srgbClr val="B16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u="sng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0" y="0"/>
            <a:ext cx="2160000" cy="2160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u="sng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720000"/>
            <a:ext cx="1440000" cy="1440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82859" y="2864231"/>
            <a:ext cx="5412284" cy="10799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82859" y="3944229"/>
            <a:ext cx="5412284" cy="108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78" indent="0" algn="l">
              <a:buNone/>
              <a:defRPr/>
            </a:lvl2pPr>
            <a:lvl3pPr marL="914355" indent="0" algn="l">
              <a:buNone/>
              <a:defRPr/>
            </a:lvl3pPr>
            <a:lvl4pPr marL="1371532" indent="0" algn="l">
              <a:buNone/>
              <a:defRPr/>
            </a:lvl4pPr>
            <a:lvl5pPr marL="1828709" indent="0" algn="l">
              <a:buNone/>
              <a:defRPr/>
            </a:lvl5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59" y="5024230"/>
            <a:ext cx="5412284" cy="72000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78" indent="0" algn="l">
              <a:buNone/>
              <a:defRPr/>
            </a:lvl2pPr>
            <a:lvl3pPr marL="914355" indent="0" algn="l">
              <a:buNone/>
              <a:defRPr/>
            </a:lvl3pPr>
            <a:lvl4pPr marL="1371532" indent="0" algn="l">
              <a:buNone/>
              <a:defRPr/>
            </a:lvl4pPr>
            <a:lvl5pPr marL="1828709" indent="0" algn="l"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50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ck tower__1.jpg"/>
          <p:cNvPicPr>
            <a:picLocks/>
          </p:cNvPicPr>
          <p:nvPr userDrawn="1"/>
        </p:nvPicPr>
        <p:blipFill rotWithShape="1">
          <a:blip r:embed="rId2"/>
          <a:srcRect l="-76121" t="2707" r="29950"/>
          <a:stretch/>
        </p:blipFill>
        <p:spPr>
          <a:xfrm>
            <a:off x="3780000" y="360000"/>
            <a:ext cx="5364000" cy="5364000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 userDrawn="1"/>
        </p:nvSpPr>
        <p:spPr>
          <a:xfrm>
            <a:off x="360000" y="360000"/>
            <a:ext cx="6498000" cy="6498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360000" y="360000"/>
            <a:ext cx="1800000" cy="1800000"/>
          </a:xfrm>
          <a:prstGeom prst="rect">
            <a:avLst/>
          </a:prstGeom>
          <a:solidFill>
            <a:srgbClr val="B16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u="sng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0" y="0"/>
            <a:ext cx="1800000" cy="1800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u="sng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440000" cy="1440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20002" y="2504228"/>
            <a:ext cx="5775143" cy="1440000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3944229"/>
            <a:ext cx="5775143" cy="108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78" indent="0" algn="l">
              <a:buNone/>
              <a:defRPr/>
            </a:lvl2pPr>
            <a:lvl3pPr marL="914355" indent="0" algn="l">
              <a:buNone/>
              <a:defRPr/>
            </a:lvl3pPr>
            <a:lvl4pPr marL="1371532" indent="0" algn="l">
              <a:buNone/>
              <a:defRPr/>
            </a:lvl4pPr>
            <a:lvl5pPr marL="1828709" indent="0" algn="l">
              <a:buNone/>
              <a:defRPr/>
            </a:lvl5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2" y="5024230"/>
            <a:ext cx="5775143" cy="72000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78" indent="0" algn="l">
              <a:buNone/>
              <a:defRPr/>
            </a:lvl2pPr>
            <a:lvl3pPr marL="914355" indent="0" algn="l">
              <a:buNone/>
              <a:defRPr/>
            </a:lvl3pPr>
            <a:lvl4pPr marL="1371532" indent="0" algn="l">
              <a:buNone/>
              <a:defRPr/>
            </a:lvl4pPr>
            <a:lvl5pPr marL="1828709" indent="0" algn="l"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8159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6-577C-5E4B-B2DF-BE87917C71CC}" type="datetime3">
              <a:rPr lang="en-ZA" smtClean="0"/>
              <a:t>23 March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5201" y="6356352"/>
            <a:ext cx="4211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591B-4ED9-D54F-8486-2F7FAAA0CF7B}" type="datetime3">
              <a:rPr lang="en-ZA" smtClean="0"/>
              <a:t>23 March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rgbClr val="002F87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909000"/>
            <a:ext cx="5973619" cy="5040000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Large type used for bold statement or quote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6876000" y="6066000"/>
            <a:ext cx="792000" cy="792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855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E3-A300-E740-B533-75EEDFA738B4}" type="datetime3">
              <a:rPr lang="en-ZA" smtClean="0"/>
              <a:t>23 March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09000"/>
            <a:ext cx="8229600" cy="5040000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002F87"/>
                </a:solidFill>
              </a:defRPr>
            </a:lvl1pPr>
          </a:lstStyle>
          <a:p>
            <a:r>
              <a:rPr lang="en-US" dirty="0" smtClean="0"/>
              <a:t>Large type used for bold statement or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6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6119999" y="-2"/>
            <a:ext cx="1476004" cy="1476006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-3" y="-2"/>
            <a:ext cx="6120000" cy="6120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629004"/>
            <a:ext cx="5205596" cy="1800000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3429004"/>
            <a:ext cx="5205596" cy="1800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78" indent="0" algn="l">
              <a:buNone/>
              <a:defRPr/>
            </a:lvl2pPr>
            <a:lvl3pPr marL="914355" indent="0" algn="l">
              <a:buNone/>
              <a:defRPr/>
            </a:lvl3pPr>
            <a:lvl4pPr marL="1371532" indent="0" algn="l">
              <a:buNone/>
              <a:defRPr/>
            </a:lvl4pPr>
            <a:lvl5pPr marL="1828709" indent="0" algn="l">
              <a:buNone/>
              <a:defRPr/>
            </a:lvl5pPr>
          </a:lstStyle>
          <a:p>
            <a:pPr lvl="0"/>
            <a:r>
              <a:rPr lang="en-US" dirty="0" smtClean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5225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5202" y="6356352"/>
            <a:ext cx="125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D053E97-A28A-C64D-A325-FB087128DEA8}" type="datetime3">
              <a:rPr lang="en-ZA" smtClean="0"/>
              <a:t>23 March 2018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5201" y="6356352"/>
            <a:ext cx="421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6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801C495-B0FE-B941-950D-F04B47F85F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3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  <p:sldLayoutId id="2147483650" r:id="rId4"/>
    <p:sldLayoutId id="2147483654" r:id="rId5"/>
    <p:sldLayoutId id="2147483665" r:id="rId6"/>
    <p:sldLayoutId id="2147483660" r:id="rId7"/>
    <p:sldLayoutId id="2147483664" r:id="rId8"/>
    <p:sldLayoutId id="2147483662" r:id="rId9"/>
    <p:sldLayoutId id="2147483663" r:id="rId10"/>
    <p:sldLayoutId id="2147483661" r:id="rId11"/>
    <p:sldLayoutId id="2147483655" r:id="rId12"/>
    <p:sldLayoutId id="2147483651" r:id="rId13"/>
    <p:sldLayoutId id="2147483652" r:id="rId14"/>
    <p:sldLayoutId id="2147483653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178" rtl="0" eaLnBrk="1" latinLnBrk="0" hangingPunct="1">
        <a:spcBef>
          <a:spcPct val="0"/>
        </a:spcBef>
        <a:buNone/>
        <a:defRPr sz="4400" kern="1200">
          <a:solidFill>
            <a:srgbClr val="002F87"/>
          </a:solidFill>
          <a:latin typeface="Arial"/>
          <a:ea typeface="+mj-ea"/>
          <a:cs typeface="Arial"/>
        </a:defRPr>
      </a:lvl1pPr>
    </p:titleStyle>
    <p:bodyStyle>
      <a:lvl1pPr marL="457178" indent="-457178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4257" y="2933317"/>
            <a:ext cx="5267404" cy="102304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Arial" charset="0"/>
              </a:rPr>
              <a:t>A POLICY REVIEW OF THE  TOURIST GUIDING SECTOR IN SOUTH AFRICA </a:t>
            </a:r>
            <a:r>
              <a:rPr lang="en-GB" sz="2800" b="1" dirty="0" smtClean="0">
                <a:latin typeface="Arial" charset="0"/>
              </a:rPr>
              <a:t/>
            </a:r>
            <a:br>
              <a:rPr lang="en-GB" sz="2800" b="1" dirty="0" smtClean="0">
                <a:latin typeface="Arial" charset="0"/>
              </a:rPr>
            </a:br>
            <a:endParaRPr lang="en-US" sz="24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87436" y="5136260"/>
            <a:ext cx="4680000" cy="990219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Department of Historical and Heritage </a:t>
            </a:r>
            <a:r>
              <a:rPr lang="en-US" sz="1600" b="1" dirty="0"/>
              <a:t>S</a:t>
            </a:r>
            <a:r>
              <a:rPr lang="en-US" sz="1600" b="1" dirty="0" smtClean="0"/>
              <a:t>tudies University of Pretoria (</a:t>
            </a:r>
            <a:r>
              <a:rPr lang="en-US" sz="1600" b="1" dirty="0"/>
              <a:t>2017-2018)</a:t>
            </a:r>
          </a:p>
          <a:p>
            <a:r>
              <a:rPr lang="en-US" sz="1600" b="1" i="1" dirty="0" smtClean="0"/>
              <a:t>Research Seminar 23  March 2018</a:t>
            </a:r>
          </a:p>
          <a:p>
            <a:endParaRPr lang="en-US" sz="1600" b="1" dirty="0"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787436" y="3320831"/>
            <a:ext cx="5267404" cy="1689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400" b="1" smtClean="0">
                <a:latin typeface="Arial" charset="0"/>
              </a:rPr>
              <a:t/>
            </a:r>
            <a:br>
              <a:rPr lang="en-GB" sz="1400" b="1" smtClean="0">
                <a:latin typeface="Arial" charset="0"/>
              </a:rPr>
            </a:br>
            <a:r>
              <a:rPr lang="en-GB" sz="1400" b="1" smtClean="0">
                <a:latin typeface="Arial" charset="0"/>
              </a:rPr>
              <a:t/>
            </a:r>
            <a:br>
              <a:rPr lang="en-GB" sz="1400" b="1" smtClean="0">
                <a:latin typeface="Arial" charset="0"/>
              </a:rPr>
            </a:br>
            <a:r>
              <a:rPr lang="en-GB" sz="1400" b="1" smtClean="0">
                <a:latin typeface="Arial" charset="0"/>
              </a:rPr>
              <a:t>Prof Karen Harris</a:t>
            </a:r>
            <a:br>
              <a:rPr lang="en-GB" sz="1400" b="1" smtClean="0">
                <a:latin typeface="Arial" charset="0"/>
              </a:rPr>
            </a:br>
            <a:r>
              <a:rPr lang="en-GB" sz="1400" b="1" smtClean="0">
                <a:latin typeface="Arial" charset="0"/>
              </a:rPr>
              <a:t>CR Botha</a:t>
            </a:r>
            <a:br>
              <a:rPr lang="en-GB" sz="1400" b="1" smtClean="0">
                <a:latin typeface="Arial" charset="0"/>
              </a:rPr>
            </a:br>
            <a:r>
              <a:rPr lang="en-GB" sz="1400" b="1" dirty="0" err="1" smtClean="0">
                <a:latin typeface="Arial" charset="0"/>
              </a:rPr>
              <a:t>Tiffaney</a:t>
            </a:r>
            <a:r>
              <a:rPr lang="en-GB" sz="1400" b="1" dirty="0" smtClean="0">
                <a:latin typeface="Arial" charset="0"/>
              </a:rPr>
              <a:t> da Gama</a:t>
            </a:r>
            <a:br>
              <a:rPr lang="en-GB" sz="1400" b="1" dirty="0" smtClean="0">
                <a:latin typeface="Arial" charset="0"/>
              </a:rPr>
            </a:br>
            <a:r>
              <a:rPr lang="en-GB" sz="1400" b="1" dirty="0" smtClean="0">
                <a:latin typeface="Arial" charset="0"/>
              </a:rPr>
              <a:t>Sian Pretorius</a:t>
            </a:r>
            <a:r>
              <a:rPr lang="en-GB" sz="1600" b="1" dirty="0" smtClean="0">
                <a:latin typeface="Arial" charset="0"/>
              </a:rPr>
              <a:t/>
            </a:r>
            <a:br>
              <a:rPr lang="en-GB" sz="1600" b="1" dirty="0" smtClean="0">
                <a:latin typeface="Arial" charset="0"/>
              </a:rPr>
            </a:b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" y="246390"/>
            <a:ext cx="78025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b="1" dirty="0" smtClean="0">
                <a:solidFill>
                  <a:schemeClr val="bg1"/>
                </a:solidFill>
                <a:latin typeface="Arial Black" pitchFamily="34" charset="0"/>
              </a:rPr>
              <a:t>ROLE OF TOURIST GUIDE EVOLVES:</a:t>
            </a:r>
            <a:endParaRPr lang="en-ZA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17" y="1540470"/>
            <a:ext cx="202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Service-based 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2101" y="1540470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Experienced-based 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90524" y="1553170"/>
            <a:ext cx="3967376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24817" y="2597666"/>
            <a:ext cx="1815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solidFill>
                  <a:srgbClr val="00B050"/>
                </a:solidFill>
              </a:rPr>
              <a:t>Change from</a:t>
            </a:r>
            <a:endParaRPr lang="en-ZA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8079" y="2623066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solidFill>
                  <a:srgbClr val="00B050"/>
                </a:solidFill>
              </a:rPr>
              <a:t>Within </a:t>
            </a:r>
            <a:r>
              <a:rPr lang="en-ZA" sz="2400" b="1" dirty="0">
                <a:solidFill>
                  <a:srgbClr val="00B050"/>
                </a:solidFill>
              </a:rPr>
              <a:t>and without</a:t>
            </a:r>
            <a:endParaRPr lang="en-ZA" sz="2400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68500" y="2600099"/>
            <a:ext cx="4089399" cy="484632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-583" y="3556000"/>
            <a:ext cx="344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solidFill>
                  <a:schemeClr val="bg1"/>
                </a:solidFill>
              </a:rPr>
              <a:t>Numerous determinants  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8488" y="3589282"/>
            <a:ext cx="249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/>
              <a:t>Dynamic situation</a:t>
            </a:r>
            <a:endParaRPr lang="en-ZA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3429000" y="3556000"/>
            <a:ext cx="2628899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113371" y="4394200"/>
            <a:ext cx="396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for constant reappraisal</a:t>
            </a:r>
            <a:endParaRPr lang="en-ZA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585" y="4521830"/>
            <a:ext cx="2797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for this </a:t>
            </a:r>
          </a:p>
          <a:p>
            <a:r>
              <a:rPr lang="en-Z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kind of research </a:t>
            </a:r>
          </a:p>
          <a:p>
            <a:r>
              <a:rPr lang="en-Z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an on-going basis</a:t>
            </a:r>
            <a:endParaRPr lang="en-ZA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077854" y="4433332"/>
            <a:ext cx="1941601" cy="484632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246489"/>
            <a:ext cx="7023100" cy="706622"/>
          </a:xfrm>
          <a:prstGeom prst="rect">
            <a:avLst/>
          </a:prstGeom>
          <a:noFill/>
          <a:ln w="19050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F8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latin typeface="Arial Black" pitchFamily="34" charset="0"/>
              </a:rPr>
              <a:t>OUTCOMES AND MECHANISMS:</a:t>
            </a:r>
            <a:endParaRPr lang="en-US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950" y="1327975"/>
            <a:ext cx="603081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err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Weiler</a:t>
            </a:r>
            <a:r>
              <a:rPr lang="en-ZA" sz="32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ZA" sz="32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&amp; </a:t>
            </a:r>
            <a:r>
              <a:rPr lang="en-ZA" sz="32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Black: </a:t>
            </a:r>
          </a:p>
          <a:p>
            <a:endParaRPr lang="en-ZA" sz="2400" b="1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r>
              <a:rPr lang="en-ZA" sz="20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3 achievable outcomes:</a:t>
            </a:r>
          </a:p>
          <a:p>
            <a:pPr marL="342900" indent="-342900">
              <a:buFontTx/>
              <a:buChar char="-"/>
            </a:pPr>
            <a:r>
              <a:rPr lang="en-ZA" sz="20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Raising awareness of importance of guiding</a:t>
            </a:r>
          </a:p>
          <a:p>
            <a:pPr marL="342900" indent="-342900">
              <a:buFontTx/>
              <a:buChar char="-"/>
            </a:pPr>
            <a:r>
              <a:rPr lang="en-ZA" sz="20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Helping achieve minimum guiding standards</a:t>
            </a:r>
          </a:p>
          <a:p>
            <a:pPr marL="342900" indent="-342900">
              <a:buFontTx/>
              <a:buChar char="-"/>
            </a:pPr>
            <a:r>
              <a:rPr lang="en-ZA" sz="20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Rewarding advanced performance of guiding</a:t>
            </a:r>
          </a:p>
          <a:p>
            <a:r>
              <a:rPr lang="en-ZA" sz="20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en-ZA" sz="20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   roles</a:t>
            </a:r>
          </a:p>
          <a:p>
            <a:pPr marL="342900" indent="-342900">
              <a:buFontTx/>
              <a:buChar char="-"/>
            </a:pPr>
            <a:endParaRPr lang="en-ZA" sz="2000" b="1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r>
              <a:rPr lang="en-ZA" sz="20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5 mechanisms:</a:t>
            </a:r>
          </a:p>
          <a:p>
            <a:r>
              <a:rPr lang="en-ZA" sz="20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- </a:t>
            </a:r>
            <a:r>
              <a:rPr lang="en-ZA" sz="20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 Professional certification (&amp; recertification)</a:t>
            </a:r>
          </a:p>
          <a:p>
            <a:pPr marL="342900" indent="-342900">
              <a:buFontTx/>
              <a:buChar char="-"/>
            </a:pPr>
            <a:r>
              <a:rPr lang="en-ZA" sz="20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Licensing (&amp; enforcement)</a:t>
            </a:r>
          </a:p>
          <a:p>
            <a:pPr marL="342900" indent="-342900">
              <a:buFontTx/>
              <a:buChar char="-"/>
            </a:pPr>
            <a:r>
              <a:rPr lang="en-ZA" sz="20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Code of conduct (ethical &amp; quality issues)</a:t>
            </a:r>
          </a:p>
          <a:p>
            <a:pPr marL="342900" indent="-342900">
              <a:buFontTx/>
              <a:buChar char="-"/>
            </a:pPr>
            <a:r>
              <a:rPr lang="en-ZA" sz="20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Awards of excellence (relevance, exclusive)</a:t>
            </a:r>
          </a:p>
          <a:p>
            <a:pPr marL="342900" indent="-342900">
              <a:buFontTx/>
              <a:buChar char="-"/>
            </a:pPr>
            <a:r>
              <a:rPr lang="en-ZA" sz="2000" b="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Professional Associations (networking)</a:t>
            </a:r>
            <a:endParaRPr lang="en-ZA" sz="2000" b="1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marL="342900" indent="-342900">
              <a:buFontTx/>
              <a:buChar char="-"/>
            </a:pPr>
            <a:endParaRPr lang="en-ZA" sz="2000" b="1" dirty="0" smtClean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marL="342900" indent="-342900">
              <a:buFontTx/>
              <a:buChar char="-"/>
            </a:pPr>
            <a:endParaRPr lang="en-ZA" sz="2000" b="1" i="1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5" name="Picture 6" descr="Image result for weiler and black tour guiding research iss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776809"/>
            <a:ext cx="2560534" cy="393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72502" y="175716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6501" y="1233540"/>
            <a:ext cx="6332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  <a:latin typeface="Arial Black" pitchFamily="34" charset="0"/>
              </a:rPr>
              <a:t>Formalised tourist sector</a:t>
            </a:r>
            <a:endParaRPr lang="en-ZA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9594" y="2224140"/>
            <a:ext cx="5538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  <a:latin typeface="Arial Black" pitchFamily="34" charset="0"/>
              </a:rPr>
              <a:t>Advanced regulations</a:t>
            </a:r>
            <a:endParaRPr lang="en-ZA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8385" y="3214740"/>
            <a:ext cx="5004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  <a:latin typeface="Arial Black" pitchFamily="34" charset="0"/>
              </a:rPr>
              <a:t>Economic potential</a:t>
            </a:r>
            <a:endParaRPr lang="en-ZA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5569" y="4205340"/>
            <a:ext cx="4808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  <a:latin typeface="Arial Black" pitchFamily="34" charset="0"/>
              </a:rPr>
              <a:t>Poverty alleviation</a:t>
            </a:r>
            <a:endParaRPr lang="en-ZA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5636" y="5195940"/>
            <a:ext cx="473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ZA" sz="3200" dirty="0" smtClean="0">
                <a:solidFill>
                  <a:schemeClr val="bg1"/>
                </a:solidFill>
                <a:latin typeface="Arial Black" pitchFamily="34" charset="0"/>
              </a:rPr>
              <a:t>Transform society</a:t>
            </a:r>
            <a:endParaRPr lang="en-ZA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799" y="190056"/>
            <a:ext cx="5870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 smtClean="0">
                <a:solidFill>
                  <a:srgbClr val="FF0000"/>
                </a:solidFill>
              </a:rPr>
              <a:t>S</a:t>
            </a:r>
            <a:r>
              <a:rPr lang="en-ZA" sz="4400" b="1" dirty="0" smtClean="0">
                <a:solidFill>
                  <a:srgbClr val="92D050"/>
                </a:solidFill>
              </a:rPr>
              <a:t>O</a:t>
            </a:r>
            <a:r>
              <a:rPr lang="en-ZA" sz="4400" b="1" dirty="0" smtClean="0">
                <a:solidFill>
                  <a:srgbClr val="FFFF00"/>
                </a:solidFill>
              </a:rPr>
              <a:t>U</a:t>
            </a:r>
            <a:r>
              <a:rPr lang="en-ZA" sz="4400" b="1" dirty="0" smtClean="0">
                <a:solidFill>
                  <a:srgbClr val="0070C0"/>
                </a:solidFill>
              </a:rPr>
              <a:t>T</a:t>
            </a:r>
            <a:r>
              <a:rPr lang="en-ZA" sz="4400" b="1" dirty="0" smtClean="0"/>
              <a:t>H</a:t>
            </a:r>
            <a:r>
              <a:rPr lang="en-ZA" sz="4400" b="1" dirty="0" smtClean="0">
                <a:solidFill>
                  <a:schemeClr val="bg1"/>
                </a:solidFill>
              </a:rPr>
              <a:t> A</a:t>
            </a:r>
            <a:r>
              <a:rPr lang="en-ZA" sz="4400" b="1" dirty="0" smtClean="0">
                <a:solidFill>
                  <a:srgbClr val="FF0000"/>
                </a:solidFill>
              </a:rPr>
              <a:t>F</a:t>
            </a:r>
            <a:r>
              <a:rPr lang="en-ZA" sz="4400" b="1" dirty="0" smtClean="0">
                <a:solidFill>
                  <a:srgbClr val="92D050"/>
                </a:solidFill>
              </a:rPr>
              <a:t>R</a:t>
            </a:r>
            <a:r>
              <a:rPr lang="en-ZA" sz="4400" b="1" dirty="0" smtClean="0">
                <a:solidFill>
                  <a:srgbClr val="FFFF00"/>
                </a:solidFill>
              </a:rPr>
              <a:t>I</a:t>
            </a:r>
            <a:r>
              <a:rPr lang="en-ZA" sz="4400" b="1" dirty="0" smtClean="0">
                <a:solidFill>
                  <a:srgbClr val="0070C0"/>
                </a:solidFill>
              </a:rPr>
              <a:t>C</a:t>
            </a:r>
            <a:r>
              <a:rPr lang="en-ZA" sz="4400" b="1" dirty="0" smtClean="0"/>
              <a:t>A</a:t>
            </a:r>
            <a:r>
              <a:rPr lang="en-ZA" sz="4400" b="1" dirty="0" smtClean="0">
                <a:solidFill>
                  <a:schemeClr val="bg1"/>
                </a:solidFill>
              </a:rPr>
              <a:t>N   </a:t>
            </a:r>
            <a:r>
              <a:rPr lang="en-ZA" sz="4400" b="1" dirty="0" smtClean="0">
                <a:solidFill>
                  <a:srgbClr val="FF0000"/>
                </a:solidFill>
              </a:rPr>
              <a:t>G</a:t>
            </a:r>
            <a:r>
              <a:rPr lang="en-ZA" sz="4400" b="1" dirty="0" smtClean="0">
                <a:solidFill>
                  <a:srgbClr val="92D050"/>
                </a:solidFill>
              </a:rPr>
              <a:t>O</a:t>
            </a:r>
            <a:r>
              <a:rPr lang="en-ZA" sz="4400" b="1" dirty="0" smtClean="0">
                <a:solidFill>
                  <a:srgbClr val="FFFF00"/>
                </a:solidFill>
              </a:rPr>
              <a:t>V</a:t>
            </a:r>
            <a:r>
              <a:rPr lang="en-ZA" sz="4400" b="1" dirty="0" smtClean="0">
                <a:solidFill>
                  <a:srgbClr val="0070C0"/>
                </a:solidFill>
              </a:rPr>
              <a:t>T</a:t>
            </a:r>
            <a:endParaRPr lang="en-Z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3500" y="1283498"/>
            <a:ext cx="699550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 smtClean="0">
                <a:solidFill>
                  <a:schemeClr val="bg1"/>
                </a:solidFill>
              </a:rPr>
              <a:t>1927 -    South </a:t>
            </a:r>
            <a:r>
              <a:rPr lang="en-ZA" sz="2800" b="1" dirty="0">
                <a:solidFill>
                  <a:schemeClr val="bg1"/>
                </a:solidFill>
              </a:rPr>
              <a:t>Africa Harbours and </a:t>
            </a:r>
            <a:r>
              <a:rPr lang="en-ZA" sz="2800" b="1" dirty="0" err="1" smtClean="0">
                <a:solidFill>
                  <a:schemeClr val="bg1"/>
                </a:solidFill>
              </a:rPr>
              <a:t>Railw</a:t>
            </a:r>
            <a:r>
              <a:rPr lang="en-ZA" sz="2800" b="1" dirty="0" smtClean="0">
                <a:solidFill>
                  <a:srgbClr val="000099"/>
                </a:solidFill>
              </a:rPr>
              <a:t>  </a:t>
            </a:r>
            <a:r>
              <a:rPr lang="en-ZA" sz="2800" b="1" dirty="0" err="1" smtClean="0">
                <a:solidFill>
                  <a:srgbClr val="000099"/>
                </a:solidFill>
              </a:rPr>
              <a:t>ays</a:t>
            </a:r>
            <a:endParaRPr lang="en-ZA" sz="2800" b="1" dirty="0" smtClean="0">
              <a:solidFill>
                <a:srgbClr val="000099"/>
              </a:solidFill>
            </a:endParaRPr>
          </a:p>
          <a:p>
            <a:r>
              <a:rPr lang="en-ZA" sz="2800" b="1" dirty="0" smtClean="0">
                <a:solidFill>
                  <a:schemeClr val="bg1"/>
                </a:solidFill>
              </a:rPr>
              <a:t>1938 -    Tourist </a:t>
            </a:r>
            <a:r>
              <a:rPr lang="en-ZA" sz="2800" b="1" dirty="0">
                <a:solidFill>
                  <a:schemeClr val="bg1"/>
                </a:solidFill>
              </a:rPr>
              <a:t>Development </a:t>
            </a:r>
            <a:r>
              <a:rPr lang="en-ZA" sz="2800" b="1" dirty="0" smtClean="0">
                <a:solidFill>
                  <a:schemeClr val="bg1"/>
                </a:solidFill>
              </a:rPr>
              <a:t>Corporation</a:t>
            </a:r>
            <a:r>
              <a:rPr lang="en-ZA" sz="2800" b="1" dirty="0" smtClean="0">
                <a:solidFill>
                  <a:srgbClr val="000099"/>
                </a:solidFill>
              </a:rPr>
              <a:t> Act</a:t>
            </a:r>
          </a:p>
          <a:p>
            <a:r>
              <a:rPr lang="en-ZA" sz="2800" b="1" dirty="0" smtClean="0">
                <a:solidFill>
                  <a:schemeClr val="bg1"/>
                </a:solidFill>
              </a:rPr>
              <a:t>1947 -    South </a:t>
            </a:r>
            <a:r>
              <a:rPr lang="en-ZA" sz="2800" b="1" dirty="0">
                <a:solidFill>
                  <a:schemeClr val="bg1"/>
                </a:solidFill>
              </a:rPr>
              <a:t>African Tourist </a:t>
            </a:r>
            <a:r>
              <a:rPr lang="en-ZA" sz="2800" b="1" dirty="0" smtClean="0">
                <a:solidFill>
                  <a:schemeClr val="bg1"/>
                </a:solidFill>
              </a:rPr>
              <a:t>Corporation</a:t>
            </a:r>
            <a:r>
              <a:rPr lang="en-ZA" sz="2800" b="1" dirty="0" smtClean="0">
                <a:solidFill>
                  <a:srgbClr val="000099"/>
                </a:solidFill>
              </a:rPr>
              <a:t> Act</a:t>
            </a:r>
          </a:p>
          <a:p>
            <a:r>
              <a:rPr lang="en-ZA" sz="2800" b="1" dirty="0">
                <a:solidFill>
                  <a:schemeClr val="bg1"/>
                </a:solidFill>
              </a:rPr>
              <a:t>1963 -    SA Department of </a:t>
            </a:r>
            <a:r>
              <a:rPr lang="en-ZA" sz="2800" b="1" dirty="0" smtClean="0">
                <a:solidFill>
                  <a:schemeClr val="bg1"/>
                </a:solidFill>
              </a:rPr>
              <a:t>Tourism</a:t>
            </a:r>
          </a:p>
          <a:p>
            <a:r>
              <a:rPr lang="en-ZA" sz="2800" b="1" dirty="0" smtClean="0">
                <a:solidFill>
                  <a:srgbClr val="FF0000"/>
                </a:solidFill>
              </a:rPr>
              <a:t>1978 -    Tour Guides Act no 29</a:t>
            </a:r>
            <a:endParaRPr lang="en-ZA" sz="2800" b="1" dirty="0">
              <a:solidFill>
                <a:srgbClr val="FF0000"/>
              </a:solidFill>
            </a:endParaRPr>
          </a:p>
          <a:p>
            <a:r>
              <a:rPr lang="en-ZA" sz="2800" b="1" dirty="0" smtClean="0">
                <a:solidFill>
                  <a:schemeClr val="bg1"/>
                </a:solidFill>
              </a:rPr>
              <a:t>1983 </a:t>
            </a:r>
            <a:r>
              <a:rPr lang="en-ZA" sz="2800" b="1" dirty="0">
                <a:solidFill>
                  <a:schemeClr val="bg1"/>
                </a:solidFill>
              </a:rPr>
              <a:t>-</a:t>
            </a:r>
            <a:r>
              <a:rPr lang="en-ZA" sz="2800" b="1" dirty="0" smtClean="0">
                <a:solidFill>
                  <a:schemeClr val="bg1"/>
                </a:solidFill>
              </a:rPr>
              <a:t>    South </a:t>
            </a:r>
            <a:r>
              <a:rPr lang="en-ZA" sz="2800" b="1" dirty="0">
                <a:solidFill>
                  <a:schemeClr val="bg1"/>
                </a:solidFill>
              </a:rPr>
              <a:t>African Tourism </a:t>
            </a:r>
            <a:r>
              <a:rPr lang="en-ZA" sz="2800" b="1" dirty="0" smtClean="0">
                <a:solidFill>
                  <a:schemeClr val="bg1"/>
                </a:solidFill>
              </a:rPr>
              <a:t>Board Act</a:t>
            </a:r>
          </a:p>
          <a:p>
            <a:r>
              <a:rPr lang="en-ZA" sz="2800" b="1" dirty="0" smtClean="0">
                <a:solidFill>
                  <a:schemeClr val="bg1"/>
                </a:solidFill>
              </a:rPr>
              <a:t>1986 -    DEAT established</a:t>
            </a:r>
          </a:p>
          <a:p>
            <a:r>
              <a:rPr lang="en-ZA" sz="2800" b="1" dirty="0" smtClean="0">
                <a:solidFill>
                  <a:srgbClr val="FF0000"/>
                </a:solidFill>
              </a:rPr>
              <a:t>1993 </a:t>
            </a:r>
            <a:r>
              <a:rPr lang="en-ZA" sz="2800" b="1" dirty="0">
                <a:solidFill>
                  <a:srgbClr val="FF0000"/>
                </a:solidFill>
              </a:rPr>
              <a:t>-   Tourism </a:t>
            </a:r>
            <a:r>
              <a:rPr lang="en-ZA" sz="2800" b="1" dirty="0" smtClean="0">
                <a:solidFill>
                  <a:srgbClr val="FF0000"/>
                </a:solidFill>
              </a:rPr>
              <a:t>Act no 72</a:t>
            </a:r>
          </a:p>
          <a:p>
            <a:r>
              <a:rPr lang="en-ZA" sz="2800" b="1" dirty="0" smtClean="0">
                <a:solidFill>
                  <a:schemeClr val="bg1"/>
                </a:solidFill>
              </a:rPr>
              <a:t>1996 </a:t>
            </a:r>
            <a:r>
              <a:rPr lang="en-ZA" sz="2800" b="1" dirty="0">
                <a:solidFill>
                  <a:schemeClr val="bg1"/>
                </a:solidFill>
              </a:rPr>
              <a:t>-</a:t>
            </a:r>
            <a:r>
              <a:rPr lang="en-ZA" sz="2800" b="1" dirty="0" smtClean="0">
                <a:solidFill>
                  <a:schemeClr val="bg1"/>
                </a:solidFill>
              </a:rPr>
              <a:t>   Tourism Amendment Act no 105</a:t>
            </a:r>
          </a:p>
          <a:p>
            <a:r>
              <a:rPr lang="en-ZA" sz="2800" b="1" dirty="0" smtClean="0">
                <a:solidFill>
                  <a:schemeClr val="bg1"/>
                </a:solidFill>
              </a:rPr>
              <a:t>2000 </a:t>
            </a:r>
            <a:r>
              <a:rPr lang="en-ZA" sz="2800" b="1" dirty="0">
                <a:solidFill>
                  <a:schemeClr val="bg1"/>
                </a:solidFill>
              </a:rPr>
              <a:t>- </a:t>
            </a:r>
            <a:r>
              <a:rPr lang="en-ZA" sz="2800" b="1" dirty="0" smtClean="0">
                <a:solidFill>
                  <a:schemeClr val="bg1"/>
                </a:solidFill>
              </a:rPr>
              <a:t>  Tourism Amendment Act no 8</a:t>
            </a:r>
          </a:p>
          <a:p>
            <a:r>
              <a:rPr lang="en-ZA" sz="2800" b="1" dirty="0" smtClean="0">
                <a:solidFill>
                  <a:schemeClr val="bg1"/>
                </a:solidFill>
              </a:rPr>
              <a:t>2000 -   Tourism Second Amendment 70</a:t>
            </a:r>
            <a:endParaRPr lang="en-ZA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81749" y="174874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6219" y="412234"/>
            <a:ext cx="3640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Arial Black" pitchFamily="34" charset="0"/>
              </a:rPr>
              <a:t>LEGISLATION</a:t>
            </a:r>
          </a:p>
        </p:txBody>
      </p:sp>
    </p:spTree>
    <p:extLst>
      <p:ext uri="{BB962C8B-B14F-4D97-AF65-F5344CB8AC3E}">
        <p14:creationId xmlns:p14="http://schemas.microsoft.com/office/powerpoint/2010/main" val="37473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234402" y="154449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82" y="935748"/>
            <a:ext cx="59390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1400" b="1" dirty="0"/>
          </a:p>
          <a:p>
            <a:r>
              <a:rPr lang="en-ZA" sz="1600" b="1" dirty="0">
                <a:solidFill>
                  <a:schemeClr val="bg1"/>
                </a:solidFill>
              </a:rPr>
              <a:t>To provide for the development and promotion of sustainable tourism for the benefit of the Republic, its residents and its visitors; to provide for the continued existence of the South African Tourism Board; to provide for the establishment of the Tourism Grading Council; to regulate the tourist guide profession; to repeal certain laws; and to provide for matters connected therewith. </a:t>
            </a:r>
          </a:p>
          <a:p>
            <a:endParaRPr lang="en-ZA" sz="1400" b="1" dirty="0">
              <a:solidFill>
                <a:schemeClr val="bg1"/>
              </a:solidFill>
            </a:endParaRPr>
          </a:p>
          <a:p>
            <a:r>
              <a:rPr lang="en-ZA" sz="1400" b="1" dirty="0">
                <a:solidFill>
                  <a:schemeClr val="bg1"/>
                </a:solidFill>
              </a:rPr>
              <a:t>PREAMBLE SINCE </a:t>
            </a:r>
            <a:r>
              <a:rPr lang="en-ZA" sz="1400" dirty="0">
                <a:solidFill>
                  <a:schemeClr val="bg1"/>
                </a:solidFill>
              </a:rPr>
              <a:t>tourism in South Africa has grown considerably since the country’s first democratic election; </a:t>
            </a:r>
          </a:p>
          <a:p>
            <a:r>
              <a:rPr lang="en-ZA" sz="1600" b="1" dirty="0">
                <a:solidFill>
                  <a:schemeClr val="bg1"/>
                </a:solidFill>
              </a:rPr>
              <a:t>AND SINCE inadequate, uncoordinated, inconsistent and fragmented tourism planning and information provision is the most pervasive challenge facing the development and growth of tourism in the Republic; </a:t>
            </a:r>
          </a:p>
          <a:p>
            <a:r>
              <a:rPr lang="en-ZA" sz="1400" b="1" dirty="0" smtClean="0">
                <a:solidFill>
                  <a:schemeClr val="bg1"/>
                </a:solidFill>
              </a:rPr>
              <a:t>AND </a:t>
            </a:r>
            <a:r>
              <a:rPr lang="en-ZA" sz="1400" b="1" dirty="0">
                <a:solidFill>
                  <a:schemeClr val="bg1"/>
                </a:solidFill>
              </a:rPr>
              <a:t>SINCE </a:t>
            </a:r>
            <a:r>
              <a:rPr lang="en-ZA" sz="1400" dirty="0">
                <a:solidFill>
                  <a:schemeClr val="bg1"/>
                </a:solidFill>
              </a:rPr>
              <a:t>transformation is vital to ensure the sustainable growth and development of the tourism sector; </a:t>
            </a:r>
          </a:p>
          <a:p>
            <a:r>
              <a:rPr lang="en-ZA" sz="1400" b="1" dirty="0">
                <a:solidFill>
                  <a:schemeClr val="bg1"/>
                </a:solidFill>
              </a:rPr>
              <a:t>AND SINCE </a:t>
            </a:r>
            <a:r>
              <a:rPr lang="en-ZA" sz="1400" dirty="0">
                <a:solidFill>
                  <a:schemeClr val="bg1"/>
                </a:solidFill>
              </a:rPr>
              <a:t>these challenges are best addressed through a concerted effort by all spheres of government and the private sector to work together to create an environment that is conducive to the sustainable growth, development and transformation of tourism,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100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81482" y="2705725"/>
            <a:ext cx="8075865" cy="181588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</a:rPr>
              <a:t>AND SINCE inadequate, uncoordinated, inconsistent </a:t>
            </a:r>
            <a:endParaRPr lang="en-ZA" sz="2800" b="1" dirty="0" smtClean="0">
              <a:solidFill>
                <a:srgbClr val="FF0000"/>
              </a:solidFill>
            </a:endParaRPr>
          </a:p>
          <a:p>
            <a:r>
              <a:rPr lang="en-ZA" sz="2800" b="1" dirty="0" smtClean="0">
                <a:solidFill>
                  <a:srgbClr val="FF0000"/>
                </a:solidFill>
              </a:rPr>
              <a:t>and </a:t>
            </a:r>
            <a:r>
              <a:rPr lang="en-ZA" sz="2800" b="1" dirty="0">
                <a:solidFill>
                  <a:srgbClr val="FF0000"/>
                </a:solidFill>
              </a:rPr>
              <a:t>fragmented tourism planning and information </a:t>
            </a:r>
            <a:endParaRPr lang="en-ZA" sz="2800" b="1" dirty="0" smtClean="0">
              <a:solidFill>
                <a:srgbClr val="FF0000"/>
              </a:solidFill>
            </a:endParaRPr>
          </a:p>
          <a:p>
            <a:r>
              <a:rPr lang="en-ZA" sz="2800" b="1" dirty="0" smtClean="0">
                <a:solidFill>
                  <a:srgbClr val="FF0000"/>
                </a:solidFill>
              </a:rPr>
              <a:t>Provision is </a:t>
            </a:r>
            <a:r>
              <a:rPr lang="en-ZA" sz="2800" b="1" dirty="0">
                <a:solidFill>
                  <a:srgbClr val="FF0000"/>
                </a:solidFill>
              </a:rPr>
              <a:t>the most </a:t>
            </a:r>
            <a:r>
              <a:rPr lang="en-ZA" sz="2800" b="1" dirty="0" smtClean="0">
                <a:solidFill>
                  <a:srgbClr val="FF0000"/>
                </a:solidFill>
              </a:rPr>
              <a:t>pervasive </a:t>
            </a:r>
            <a:r>
              <a:rPr lang="en-ZA" sz="2800" b="1" dirty="0">
                <a:solidFill>
                  <a:srgbClr val="FF0000"/>
                </a:solidFill>
              </a:rPr>
              <a:t>challenge facing the </a:t>
            </a:r>
            <a:endParaRPr lang="en-ZA" sz="2800" b="1" dirty="0" smtClean="0">
              <a:solidFill>
                <a:srgbClr val="FF0000"/>
              </a:solidFill>
            </a:endParaRPr>
          </a:p>
          <a:p>
            <a:r>
              <a:rPr lang="en-ZA" sz="2800" b="1" dirty="0" smtClean="0">
                <a:solidFill>
                  <a:srgbClr val="FF0000"/>
                </a:solidFill>
              </a:rPr>
              <a:t>development </a:t>
            </a:r>
            <a:r>
              <a:rPr lang="en-ZA" sz="2800" b="1" dirty="0">
                <a:solidFill>
                  <a:srgbClr val="FF0000"/>
                </a:solidFill>
              </a:rPr>
              <a:t>and </a:t>
            </a:r>
            <a:r>
              <a:rPr lang="en-ZA" sz="2800" b="1" dirty="0" smtClean="0">
                <a:solidFill>
                  <a:srgbClr val="FF0000"/>
                </a:solidFill>
              </a:rPr>
              <a:t>growth </a:t>
            </a:r>
            <a:r>
              <a:rPr lang="en-ZA" sz="2800" b="1" dirty="0">
                <a:solidFill>
                  <a:srgbClr val="FF0000"/>
                </a:solidFill>
              </a:rPr>
              <a:t>of tourism in the Republic; </a:t>
            </a:r>
            <a:endParaRPr lang="en-ZA" sz="2800" dirty="0"/>
          </a:p>
        </p:txBody>
      </p:sp>
      <p:sp>
        <p:nvSpPr>
          <p:cNvPr id="6" name="Rectangle 5"/>
          <p:cNvSpPr/>
          <p:nvPr/>
        </p:nvSpPr>
        <p:spPr>
          <a:xfrm>
            <a:off x="-35717" y="391115"/>
            <a:ext cx="624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Arial Black" pitchFamily="34" charset="0"/>
              </a:rPr>
              <a:t>ACT NO. 3 TOURISM ACT, 2014</a:t>
            </a:r>
            <a:endParaRPr lang="en-ZA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401" y="1328233"/>
            <a:ext cx="698672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</a:rPr>
              <a:t>1996 -    White paper development </a:t>
            </a:r>
            <a:r>
              <a:rPr lang="en-ZA" sz="2800" dirty="0">
                <a:solidFill>
                  <a:schemeClr val="bg1"/>
                </a:solidFill>
              </a:rPr>
              <a:t>of </a:t>
            </a:r>
            <a:r>
              <a:rPr lang="en-ZA" sz="2800" dirty="0" smtClean="0">
                <a:solidFill>
                  <a:schemeClr val="bg1"/>
                </a:solidFill>
              </a:rPr>
              <a:t>To </a:t>
            </a:r>
            <a:r>
              <a:rPr lang="en-ZA" sz="2800" b="1" dirty="0" err="1" smtClean="0">
                <a:solidFill>
                  <a:schemeClr val="tx2">
                    <a:lumMod val="75000"/>
                  </a:schemeClr>
                </a:solidFill>
              </a:rPr>
              <a:t>urism</a:t>
            </a:r>
            <a:endParaRPr lang="en-ZA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ZA" sz="2800" b="1" dirty="0" smtClean="0">
                <a:solidFill>
                  <a:srgbClr val="FF0000"/>
                </a:solidFill>
              </a:rPr>
              <a:t>1995 -    SA Qualification Authority Act</a:t>
            </a:r>
          </a:p>
          <a:p>
            <a:r>
              <a:rPr lang="en-ZA" sz="2800" b="1" dirty="0">
                <a:solidFill>
                  <a:srgbClr val="FF0000"/>
                </a:solidFill>
              </a:rPr>
              <a:t>	</a:t>
            </a:r>
            <a:r>
              <a:rPr lang="en-ZA" sz="2800" b="1" dirty="0" smtClean="0">
                <a:solidFill>
                  <a:srgbClr val="FF0000"/>
                </a:solidFill>
              </a:rPr>
              <a:t>	    National Qualifications</a:t>
            </a:r>
          </a:p>
          <a:p>
            <a:r>
              <a:rPr lang="en-ZA" sz="2800" b="1" dirty="0">
                <a:solidFill>
                  <a:srgbClr val="FF0000"/>
                </a:solidFill>
              </a:rPr>
              <a:t>	</a:t>
            </a:r>
            <a:r>
              <a:rPr lang="en-ZA" sz="2800" b="1" dirty="0" smtClean="0">
                <a:solidFill>
                  <a:srgbClr val="FF0000"/>
                </a:solidFill>
              </a:rPr>
              <a:t>         (education &amp; training systems)</a:t>
            </a:r>
          </a:p>
          <a:p>
            <a:endParaRPr lang="en-ZA" sz="800" b="1" dirty="0">
              <a:solidFill>
                <a:srgbClr val="FF0000"/>
              </a:solidFill>
            </a:endParaRPr>
          </a:p>
          <a:p>
            <a:r>
              <a:rPr lang="en-ZA" sz="2800" b="1" dirty="0">
                <a:solidFill>
                  <a:srgbClr val="FF0000"/>
                </a:solidFill>
              </a:rPr>
              <a:t>1998 </a:t>
            </a:r>
            <a:r>
              <a:rPr lang="en-ZA" sz="2800" b="1" dirty="0" smtClean="0">
                <a:solidFill>
                  <a:srgbClr val="FF0000"/>
                </a:solidFill>
              </a:rPr>
              <a:t>-    Skills Development Act</a:t>
            </a:r>
          </a:p>
          <a:p>
            <a:r>
              <a:rPr lang="en-ZA" sz="2800" b="1" dirty="0" smtClean="0">
                <a:solidFill>
                  <a:srgbClr val="FF0000"/>
                </a:solidFill>
              </a:rPr>
              <a:t>		     2001: THETA </a:t>
            </a:r>
          </a:p>
          <a:p>
            <a:r>
              <a:rPr lang="en-ZA" sz="2800" b="1" dirty="0" smtClean="0">
                <a:solidFill>
                  <a:srgbClr val="FF0000"/>
                </a:solidFill>
              </a:rPr>
              <a:t>		     2012: CATHSSETA</a:t>
            </a:r>
          </a:p>
          <a:p>
            <a:r>
              <a:rPr lang="en-ZA" sz="2800" dirty="0">
                <a:solidFill>
                  <a:schemeClr val="bg1"/>
                </a:solidFill>
              </a:rPr>
              <a:t>	</a:t>
            </a:r>
            <a:r>
              <a:rPr lang="en-ZA" sz="2800" smtClean="0">
                <a:solidFill>
                  <a:schemeClr val="bg1"/>
                </a:solidFill>
              </a:rPr>
              <a:t>	     </a:t>
            </a:r>
            <a:r>
              <a:rPr lang="en-ZA" sz="2800" smtClean="0">
                <a:solidFill>
                  <a:srgbClr val="FF0000"/>
                </a:solidFill>
              </a:rPr>
              <a:t>(</a:t>
            </a:r>
            <a:r>
              <a:rPr lang="en-ZA" sz="2800" dirty="0" smtClean="0">
                <a:solidFill>
                  <a:srgbClr val="FF0000"/>
                </a:solidFill>
              </a:rPr>
              <a:t>quality assurance)</a:t>
            </a:r>
          </a:p>
          <a:p>
            <a:r>
              <a:rPr lang="en-ZA" sz="2800" dirty="0" smtClean="0">
                <a:solidFill>
                  <a:schemeClr val="bg1"/>
                </a:solidFill>
              </a:rPr>
              <a:t>2009 - </a:t>
            </a:r>
            <a:r>
              <a:rPr lang="en-ZA" sz="2800" b="1" dirty="0" smtClean="0">
                <a:solidFill>
                  <a:schemeClr val="bg1"/>
                </a:solidFill>
              </a:rPr>
              <a:t>DEAT</a:t>
            </a:r>
            <a:r>
              <a:rPr lang="en-ZA" sz="2800" dirty="0" smtClean="0">
                <a:solidFill>
                  <a:schemeClr val="bg1"/>
                </a:solidFill>
                <a:latin typeface="Century Schoolbook"/>
              </a:rPr>
              <a:t>→</a:t>
            </a:r>
            <a:r>
              <a:rPr lang="en-ZA" sz="2800" b="1" dirty="0">
                <a:solidFill>
                  <a:schemeClr val="bg1"/>
                </a:solidFill>
              </a:rPr>
              <a:t>NDT</a:t>
            </a:r>
          </a:p>
          <a:p>
            <a:r>
              <a:rPr lang="en-ZA" sz="2800" b="1" dirty="0" smtClean="0">
                <a:solidFill>
                  <a:schemeClr val="bg1"/>
                </a:solidFill>
              </a:rPr>
              <a:t>2014 </a:t>
            </a:r>
            <a:r>
              <a:rPr lang="en-ZA" sz="2800" b="1" dirty="0">
                <a:solidFill>
                  <a:schemeClr val="bg1"/>
                </a:solidFill>
              </a:rPr>
              <a:t>-   Tourism </a:t>
            </a:r>
            <a:r>
              <a:rPr lang="en-ZA" sz="2800" b="1" dirty="0" smtClean="0">
                <a:solidFill>
                  <a:schemeClr val="bg1"/>
                </a:solidFill>
              </a:rPr>
              <a:t>Act no 3</a:t>
            </a:r>
          </a:p>
          <a:p>
            <a:r>
              <a:rPr lang="en-ZA" sz="2800" dirty="0">
                <a:solidFill>
                  <a:schemeClr val="bg1"/>
                </a:solidFill>
              </a:rPr>
              <a:t> </a:t>
            </a:r>
            <a:r>
              <a:rPr lang="en-ZA" sz="2800" dirty="0" smtClean="0">
                <a:solidFill>
                  <a:schemeClr val="bg1"/>
                </a:solidFill>
              </a:rPr>
              <a:t>              Regulations (?)</a:t>
            </a:r>
            <a:endParaRPr lang="en-ZA" sz="28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81749" y="270409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9016" y="412234"/>
            <a:ext cx="3258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</a:rPr>
              <a:t>LEGISLATION</a:t>
            </a:r>
          </a:p>
        </p:txBody>
      </p:sp>
    </p:spTree>
    <p:extLst>
      <p:ext uri="{BB962C8B-B14F-4D97-AF65-F5344CB8AC3E}">
        <p14:creationId xmlns:p14="http://schemas.microsoft.com/office/powerpoint/2010/main" val="5227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593679" y="226430"/>
            <a:ext cx="7704137" cy="6142446"/>
          </a:xfrm>
          <a:prstGeom prst="rect">
            <a:avLst/>
          </a:prstGeom>
          <a:noFill/>
          <a:ln>
            <a:solidFill>
              <a:srgbClr val="000099"/>
            </a:solidFill>
          </a:ln>
          <a:extLst/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endParaRPr lang="en-GB" sz="4400" dirty="0">
              <a:solidFill>
                <a:srgbClr val="FF0000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55723" y="1055605"/>
            <a:ext cx="4894217" cy="4569823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1686605" y="1448867"/>
            <a:ext cx="3577912" cy="3591388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/>
          <p:cNvSpPr/>
          <p:nvPr/>
        </p:nvSpPr>
        <p:spPr>
          <a:xfrm>
            <a:off x="2183269" y="2131817"/>
            <a:ext cx="2442755" cy="2256474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2682522" y="2763921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681182" y="1949894"/>
            <a:ext cx="218364" cy="218364"/>
          </a:xfrm>
          <a:prstGeom prst="ellipse">
            <a:avLst/>
          </a:prstGeom>
          <a:solidFill>
            <a:srgbClr val="FF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4572000" y="3338292"/>
            <a:ext cx="218364" cy="218364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3820541" y="1339685"/>
            <a:ext cx="218364" cy="21836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4569598" y="4319517"/>
            <a:ext cx="218364" cy="218364"/>
          </a:xfrm>
          <a:prstGeom prst="ellipse">
            <a:avLst/>
          </a:prstGeom>
          <a:solidFill>
            <a:srgbClr val="66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3369332" y="3652702"/>
            <a:ext cx="218364" cy="21836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2883042" y="5465897"/>
            <a:ext cx="218364" cy="2183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3369332" y="4098468"/>
            <a:ext cx="489877" cy="5021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/>
          <p:cNvSpPr/>
          <p:nvPr/>
        </p:nvSpPr>
        <p:spPr>
          <a:xfrm>
            <a:off x="2079010" y="1055605"/>
            <a:ext cx="489877" cy="50219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Oval 17"/>
          <p:cNvSpPr/>
          <p:nvPr/>
        </p:nvSpPr>
        <p:spPr>
          <a:xfrm>
            <a:off x="2879455" y="1872007"/>
            <a:ext cx="489877" cy="502190"/>
          </a:xfrm>
          <a:prstGeom prst="ellipse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/>
          <p:cNvSpPr/>
          <p:nvPr/>
        </p:nvSpPr>
        <p:spPr>
          <a:xfrm>
            <a:off x="1441666" y="4679339"/>
            <a:ext cx="489877" cy="502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5064765" y="2628892"/>
            <a:ext cx="489877" cy="502190"/>
          </a:xfrm>
          <a:prstGeom prst="ellipse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869717" y="2168258"/>
            <a:ext cx="709683" cy="739195"/>
          </a:xfrm>
          <a:prstGeom prst="ellipse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4038905" y="5040255"/>
            <a:ext cx="709683" cy="739195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3172241" y="837495"/>
            <a:ext cx="489877" cy="502190"/>
          </a:xfrm>
          <a:prstGeom prst="ellipse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3101406" y="3131082"/>
            <a:ext cx="53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latin typeface="Arial Black" panose="020B0A04020102020204" pitchFamily="34" charset="0"/>
              </a:rPr>
              <a:t>TG</a:t>
            </a:r>
            <a:endParaRPr lang="en-ZA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meteorit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1" b="96084" l="17587" r="74642">
                        <a14:foregroundMark x1="20245" y1="65274" x2="62372" y2="8877"/>
                        <a14:foregroundMark x1="29755" y1="93473" x2="74233" y2="12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17" r="18606"/>
          <a:stretch/>
        </p:blipFill>
        <p:spPr bwMode="auto">
          <a:xfrm>
            <a:off x="4319594" y="20362"/>
            <a:ext cx="5931728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932777">
            <a:off x="4382773" y="1255144"/>
            <a:ext cx="5009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SKILLS DEVELOPMENT ACT</a:t>
            </a:r>
          </a:p>
          <a:p>
            <a:endParaRPr lang="en-ZA" b="1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ZA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SA QUALIFICATIONS AUTHORITY ACT</a:t>
            </a:r>
            <a:endParaRPr lang="en-ZA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42606"/>
              </p:ext>
            </p:extLst>
          </p:nvPr>
        </p:nvGraphicFramePr>
        <p:xfrm>
          <a:off x="561314" y="977774"/>
          <a:ext cx="8166227" cy="5604095"/>
        </p:xfrm>
        <a:graphic>
          <a:graphicData uri="http://schemas.openxmlformats.org/drawingml/2006/table">
            <a:tbl>
              <a:tblPr firstRow="1" firstCol="1" bandRow="1"/>
              <a:tblGrid>
                <a:gridCol w="1884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 Guides Act, Act 29 of 1978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6" marR="48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 Act, Act 72 of 1993</a:t>
                      </a:r>
                      <a:endParaRPr lang="en-ZA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6" marR="48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 Second Amendment Act, Act 70 of 2000</a:t>
                      </a:r>
                      <a:endParaRPr lang="en-ZA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6" marR="48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 Act, Act 3 of 2014</a:t>
                      </a:r>
                      <a:endParaRPr lang="en-ZA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6" marR="48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0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provide for the registration of tour guides and for matters connected therewith.</a:t>
                      </a:r>
                      <a:endParaRPr lang="en-ZA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6" marR="48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Intention</a:t>
                      </a:r>
                      <a:endParaRPr lang="en-ZA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make provision for the promotion of tourism to and in the Republic; the further regulation and rationalization of the tourism industry; measures aimed at the maintenance and enhancement of the standards of facilities and services hired out or made available to tourists; and the co-ordination and rationalization, as far as practicable, of the activities of persons who are active in the tourism industry; with a view to the said matters to establish a board with legal personality which shall be competent and obliged to exercise, perform and carry out certain powers, functions and duties; to authorize the Minister to establish a grading and classification scheme in respect of accommodation establishments, the membership of which shall be voluntary; to authorize the Minister to establish schemes for prescribed sectors of the tourism industry, the membership of which shall be voluntary; to make provision for the registration of tourist guides; to prohibit any person to act for gain as a tourist guide unless he has been registered as a tourist guide in terms of the Act; to authorize the Minister to make regulations; and to provide for matters connected therewith.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6" marR="48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Intention</a:t>
                      </a:r>
                      <a:endParaRPr lang="en-ZA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amend the Tourism Act 1993, so as to insert certain definitions; to further provide for the training and registration of tourist guides; to make provision for a code of conduct and ethics for tourist guides; to regulate the procedure for lodging complaints; to make provision for the endorsement of certain registers in appropriate cases; to provide for disciplinary measures, appeals and reviews; to criminalise certain conduct; to provide for transitional matters; and to provide for matters connected therewith.</a:t>
                      </a:r>
                      <a:endParaRPr lang="en-ZA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6" marR="48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-Bold"/>
                          <a:cs typeface="Times New Roman" panose="02020603050405020304" pitchFamily="18" charset="0"/>
                        </a:rPr>
                        <a:t>Intention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-Bold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-Bold"/>
                          <a:cs typeface="Times New Roman" panose="02020603050405020304" pitchFamily="18" charset="0"/>
                        </a:rPr>
                        <a:t>To provide for the development and promotion of sustainable tourism for the benefit of the Republic, its residents and its visitors; to provide for the continued existence of the South African Tourism Board; to provide for the establishment of the Tourism Grading Council; to regulate the tourist guide profession; to repeal certain laws; and to provide for matters connected therewith.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-Bold"/>
                          <a:cs typeface="Times New Roman" panose="02020603050405020304" pitchFamily="18" charset="0"/>
                        </a:rPr>
                        <a:t>PREAMBLE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-Bold"/>
                          <a:cs typeface="Times New Roman" panose="02020603050405020304" pitchFamily="18" charset="0"/>
                        </a:rPr>
                        <a:t>SINCE </a:t>
                      </a: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NewRoman"/>
                          <a:cs typeface="Times New Roman" panose="02020603050405020304" pitchFamily="18" charset="0"/>
                        </a:rPr>
                        <a:t>tourism in South Africa has grown considerably since the country’s first democratic election;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-Bold"/>
                          <a:cs typeface="Times New Roman" panose="02020603050405020304" pitchFamily="18" charset="0"/>
                        </a:rPr>
                        <a:t>AND SINCE </a:t>
                      </a: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NewRoman"/>
                          <a:cs typeface="Times New Roman" panose="02020603050405020304" pitchFamily="18" charset="0"/>
                        </a:rPr>
                        <a:t>inadequate, uncoordinated, inconsistent and fragmented tourism planning and information provision is the most pervasive challenge facing the development and growth of tourism in the Republic;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-Bold"/>
                          <a:cs typeface="Times New Roman" panose="02020603050405020304" pitchFamily="18" charset="0"/>
                        </a:rPr>
                        <a:t>AND SINCE </a:t>
                      </a: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NewRoman"/>
                          <a:cs typeface="Times New Roman" panose="02020603050405020304" pitchFamily="18" charset="0"/>
                        </a:rPr>
                        <a:t>transformation is vital to ensure the sustainable growth and development of the tourism sector;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-Bold"/>
                          <a:cs typeface="Times New Roman" panose="02020603050405020304" pitchFamily="18" charset="0"/>
                        </a:rPr>
                        <a:t>AND SINCE </a:t>
                      </a:r>
                      <a:r>
                        <a:rPr lang="en-ZA" sz="800" b="1" dirty="0">
                          <a:effectLst/>
                          <a:latin typeface="Arial" panose="020B0604020202020204" pitchFamily="34" charset="0"/>
                          <a:ea typeface="TimesNewRoman"/>
                          <a:cs typeface="Times New Roman" panose="02020603050405020304" pitchFamily="18" charset="0"/>
                        </a:rPr>
                        <a:t>these challenges are best addressed through a concerted effort by all spheres of government and the private sector to work together to create an environment that is conducive to the sustainable growth, development and transformation of tourism,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6" marR="48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-35603" y="168481"/>
            <a:ext cx="91961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between the Tour Guides Act, Act 29 of 1978, the Tourism Act, Act 72 of 1993,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Tourism Second Amendment Act, Act 70 of 2000 and the Tourism Act, Act 3 of 2014 </a:t>
            </a:r>
            <a:endParaRPr kumimoji="0" lang="en-Z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13226" r="10784" b="18933"/>
          <a:stretch/>
        </p:blipFill>
        <p:spPr bwMode="auto">
          <a:xfrm>
            <a:off x="863600" y="431800"/>
            <a:ext cx="7366503" cy="5347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3600" y="419100"/>
            <a:ext cx="7366503" cy="53479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1625600" y="6152634"/>
            <a:ext cx="583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i="1" dirty="0" smtClean="0"/>
              <a:t>Devolution and debilitation of NDT’s powers</a:t>
            </a:r>
            <a:endParaRPr lang="en-ZA" sz="2400" b="1" i="1" dirty="0"/>
          </a:p>
        </p:txBody>
      </p:sp>
      <p:sp>
        <p:nvSpPr>
          <p:cNvPr id="5" name="Right Arrow 4"/>
          <p:cNvSpPr/>
          <p:nvPr/>
        </p:nvSpPr>
        <p:spPr>
          <a:xfrm rot="2457085">
            <a:off x="708214" y="934343"/>
            <a:ext cx="3238903" cy="166534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</a:rPr>
              <a:t>Extraneous legislation</a:t>
            </a:r>
            <a:endParaRPr lang="en-ZA" sz="2400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7697621" flipV="1">
            <a:off x="5534950" y="1021479"/>
            <a:ext cx="2908800" cy="1589126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</a:rPr>
              <a:t>Non-alignment </a:t>
            </a:r>
            <a:endParaRPr lang="en-Z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Connector 133"/>
          <p:cNvCxnSpPr/>
          <p:nvPr/>
        </p:nvCxnSpPr>
        <p:spPr>
          <a:xfrm flipH="1" flipV="1">
            <a:off x="872795" y="484659"/>
            <a:ext cx="3127304" cy="24631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76B54E"/>
              </a:clrFrom>
              <a:clrTo>
                <a:srgbClr val="76B54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5060" r="8149" b="12645"/>
          <a:stretch/>
        </p:blipFill>
        <p:spPr bwMode="auto">
          <a:xfrm>
            <a:off x="0" y="48883"/>
            <a:ext cx="9229397" cy="682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954579" y="2602154"/>
            <a:ext cx="1284553" cy="105782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5438" y="2792252"/>
            <a:ext cx="1284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Tourist Guide</a:t>
            </a:r>
            <a:endParaRPr lang="en-GB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871148" y="4509787"/>
            <a:ext cx="1570603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Arial" pitchFamily="34" charset="0"/>
                <a:cs typeface="Arial" pitchFamily="34" charset="0"/>
              </a:rPr>
              <a:t>Non-compliance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381592">
            <a:off x="4769719" y="4184844"/>
            <a:ext cx="1305081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Arial" pitchFamily="34" charset="0"/>
                <a:cs typeface="Arial" pitchFamily="34" charset="0"/>
              </a:rPr>
              <a:t>Registration 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1978" y="2933718"/>
            <a:ext cx="1640943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Arial" pitchFamily="34" charset="0"/>
                <a:cs typeface="Arial" pitchFamily="34" charset="0"/>
              </a:rPr>
              <a:t>Code of Conduct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3812654" y="1576708"/>
            <a:ext cx="1459332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Arial" pitchFamily="34" charset="0"/>
                <a:cs typeface="Arial" pitchFamily="34" charset="0"/>
              </a:rPr>
              <a:t>Accreditation 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963210">
            <a:off x="3194128" y="4229764"/>
            <a:ext cx="1278184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Arial" pitchFamily="34" charset="0"/>
                <a:cs typeface="Arial" pitchFamily="34" charset="0"/>
              </a:rPr>
              <a:t>Regulations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884058">
            <a:off x="5023848" y="2055598"/>
            <a:ext cx="962962" cy="30997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latin typeface="Arial" pitchFamily="34" charset="0"/>
                <a:cs typeface="Arial" pitchFamily="34" charset="0"/>
              </a:rPr>
              <a:t>First Aid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259148">
            <a:off x="5417630" y="2793965"/>
            <a:ext cx="1535264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latin typeface="Arial" pitchFamily="34" charset="0"/>
                <a:cs typeface="Arial" pitchFamily="34" charset="0"/>
              </a:rPr>
              <a:t>Life Long </a:t>
            </a:r>
            <a:r>
              <a:rPr lang="en-ZA" sz="1400" b="1" dirty="0">
                <a:latin typeface="Arial" pitchFamily="34" charset="0"/>
                <a:cs typeface="Arial" pitchFamily="34" charset="0"/>
              </a:rPr>
              <a:t>Y</a:t>
            </a:r>
            <a:r>
              <a:rPr lang="en-ZA" sz="1400" b="1" dirty="0" smtClean="0">
                <a:latin typeface="Arial" pitchFamily="34" charset="0"/>
                <a:cs typeface="Arial" pitchFamily="34" charset="0"/>
              </a:rPr>
              <a:t>ears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354185">
            <a:off x="2785684" y="3506088"/>
            <a:ext cx="1026311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latin typeface="Arial" pitchFamily="34" charset="0"/>
                <a:cs typeface="Arial" pitchFamily="34" charset="0"/>
              </a:rPr>
              <a:t>Training 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959682">
            <a:off x="3054375" y="2018736"/>
            <a:ext cx="1175521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latin typeface="Arial" pitchFamily="34" charset="0"/>
                <a:cs typeface="Arial" pitchFamily="34" charset="0"/>
              </a:rPr>
              <a:t>Categories 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236307">
            <a:off x="5302329" y="3506090"/>
            <a:ext cx="1128351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Arial" pitchFamily="34" charset="0"/>
                <a:cs typeface="Arial" pitchFamily="34" charset="0"/>
              </a:rPr>
              <a:t>Legislation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7205" y="729570"/>
            <a:ext cx="992565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Levels/ Grading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7895" y="5187367"/>
            <a:ext cx="1368152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Arena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9523" y="4625804"/>
            <a:ext cx="1292153" cy="30777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Disciplinary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9773" y="909889"/>
            <a:ext cx="1188043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Conditions/ Salary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5200346"/>
            <a:ext cx="1405522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Provincial Department(s)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7205" y="1626542"/>
            <a:ext cx="1063352" cy="30777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Economy 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5796" y="4639249"/>
            <a:ext cx="1368152" cy="30777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mployment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7895" y="1759468"/>
            <a:ext cx="948322" cy="30777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Awards 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>
            <a:stCxn id="4" idx="5"/>
          </p:cNvCxnSpPr>
          <p:nvPr/>
        </p:nvCxnSpPr>
        <p:spPr>
          <a:xfrm>
            <a:off x="5051014" y="3505063"/>
            <a:ext cx="1765571" cy="16952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46217" y="2067245"/>
            <a:ext cx="1949719" cy="899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54764" y="1449889"/>
            <a:ext cx="1741172" cy="151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V="1">
            <a:off x="2427875" y="3505063"/>
            <a:ext cx="1714822" cy="11207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" idx="3"/>
          </p:cNvCxnSpPr>
          <p:nvPr/>
        </p:nvCxnSpPr>
        <p:spPr>
          <a:xfrm flipV="1">
            <a:off x="2482246" y="3505063"/>
            <a:ext cx="1660451" cy="17008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086898" y="3518508"/>
            <a:ext cx="1717350" cy="11207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092370" y="1269527"/>
            <a:ext cx="2185786" cy="15922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092370" y="1943949"/>
            <a:ext cx="2158616" cy="917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" idx="1"/>
          </p:cNvCxnSpPr>
          <p:nvPr/>
        </p:nvCxnSpPr>
        <p:spPr>
          <a:xfrm>
            <a:off x="3817642" y="3150605"/>
            <a:ext cx="127796" cy="263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774347" y="3380156"/>
            <a:ext cx="235265" cy="1249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0"/>
            <a:endCxn id="13" idx="3"/>
          </p:cNvCxnSpPr>
          <p:nvPr/>
        </p:nvCxnSpPr>
        <p:spPr>
          <a:xfrm flipH="1" flipV="1">
            <a:off x="4542320" y="2460263"/>
            <a:ext cx="54536" cy="1418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4" idx="3"/>
          </p:cNvCxnSpPr>
          <p:nvPr/>
        </p:nvCxnSpPr>
        <p:spPr>
          <a:xfrm flipV="1">
            <a:off x="4146825" y="3597872"/>
            <a:ext cx="134087" cy="228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4" idx="1"/>
          </p:cNvCxnSpPr>
          <p:nvPr/>
        </p:nvCxnSpPr>
        <p:spPr>
          <a:xfrm>
            <a:off x="4027269" y="2631769"/>
            <a:ext cx="115428" cy="1253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255331" y="3061753"/>
            <a:ext cx="187928" cy="258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4" idx="7"/>
            <a:endCxn id="15" idx="1"/>
          </p:cNvCxnSpPr>
          <p:nvPr/>
        </p:nvCxnSpPr>
        <p:spPr>
          <a:xfrm flipV="1">
            <a:off x="5051014" y="2552620"/>
            <a:ext cx="115439" cy="2044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11" idx="1"/>
          </p:cNvCxnSpPr>
          <p:nvPr/>
        </p:nvCxnSpPr>
        <p:spPr>
          <a:xfrm>
            <a:off x="4932651" y="3556604"/>
            <a:ext cx="128117" cy="2388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" idx="4"/>
          </p:cNvCxnSpPr>
          <p:nvPr/>
        </p:nvCxnSpPr>
        <p:spPr>
          <a:xfrm>
            <a:off x="4596856" y="3659978"/>
            <a:ext cx="60378" cy="2339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948300" y="6413883"/>
            <a:ext cx="1188043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67722" y="6407153"/>
            <a:ext cx="1550421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Arts &amp; Culture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7102" y="6407153"/>
            <a:ext cx="1464552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 Affairs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 rot="5400000">
            <a:off x="8057728" y="3163497"/>
            <a:ext cx="1597373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Basic Education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278156" y="6416090"/>
            <a:ext cx="1188043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 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443259" y="6413884"/>
            <a:ext cx="1615062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Foreign Affairs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-866458" y="5139987"/>
            <a:ext cx="2188384" cy="30777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Environmental Affairs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-119807" y="677997"/>
            <a:ext cx="739334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Police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 rot="5400000">
            <a:off x="7821475" y="5198543"/>
            <a:ext cx="2127318" cy="3077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Relations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 rot="5400000">
            <a:off x="8006545" y="1319839"/>
            <a:ext cx="1689128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Trade &amp; Industry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-1120972" y="2540529"/>
            <a:ext cx="2723023" cy="30777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Higher Education &amp; Training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30823" y="164488"/>
            <a:ext cx="756321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NGO’s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109822" y="210016"/>
            <a:ext cx="1500454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CATHSSETA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919413" y="180745"/>
            <a:ext cx="1464716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SATOUR/SAT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24961" y="182384"/>
            <a:ext cx="1030559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Brand SA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81954" y="197540"/>
            <a:ext cx="728114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SAQA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523306" y="177206"/>
            <a:ext cx="1188043" cy="3077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SATSA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Connector 131"/>
          <p:cNvCxnSpPr>
            <a:endCxn id="124" idx="1"/>
          </p:cNvCxnSpPr>
          <p:nvPr/>
        </p:nvCxnSpPr>
        <p:spPr>
          <a:xfrm flipV="1">
            <a:off x="240540" y="4055930"/>
            <a:ext cx="0" cy="1592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4" idx="3"/>
          </p:cNvCxnSpPr>
          <p:nvPr/>
        </p:nvCxnSpPr>
        <p:spPr>
          <a:xfrm flipV="1">
            <a:off x="240540" y="1186128"/>
            <a:ext cx="0" cy="1467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7" idx="1"/>
            <a:endCxn id="123" idx="3"/>
          </p:cNvCxnSpPr>
          <p:nvPr/>
        </p:nvCxnSpPr>
        <p:spPr>
          <a:xfrm flipH="1" flipV="1">
            <a:off x="8851109" y="2318292"/>
            <a:ext cx="5305" cy="2004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8885133" y="4151713"/>
            <a:ext cx="0" cy="1592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227734" y="294634"/>
            <a:ext cx="0" cy="1675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06921" y="294634"/>
            <a:ext cx="3201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endCxn id="131" idx="1"/>
          </p:cNvCxnSpPr>
          <p:nvPr/>
        </p:nvCxnSpPr>
        <p:spPr>
          <a:xfrm>
            <a:off x="1287144" y="327978"/>
            <a:ext cx="236162" cy="31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28" idx="3"/>
            <a:endCxn id="129" idx="1"/>
          </p:cNvCxnSpPr>
          <p:nvPr/>
        </p:nvCxnSpPr>
        <p:spPr>
          <a:xfrm>
            <a:off x="4384129" y="334634"/>
            <a:ext cx="240832" cy="163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31" idx="3"/>
            <a:endCxn id="128" idx="1"/>
          </p:cNvCxnSpPr>
          <p:nvPr/>
        </p:nvCxnSpPr>
        <p:spPr>
          <a:xfrm>
            <a:off x="2711349" y="331095"/>
            <a:ext cx="208064" cy="353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23" idx="1"/>
          </p:cNvCxnSpPr>
          <p:nvPr/>
        </p:nvCxnSpPr>
        <p:spPr>
          <a:xfrm flipV="1">
            <a:off x="8851109" y="294634"/>
            <a:ext cx="0" cy="3345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610276" y="305815"/>
            <a:ext cx="274857" cy="25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15" idx="3"/>
            <a:endCxn id="114" idx="1"/>
          </p:cNvCxnSpPr>
          <p:nvPr/>
        </p:nvCxnSpPr>
        <p:spPr>
          <a:xfrm>
            <a:off x="3718143" y="6561042"/>
            <a:ext cx="230157" cy="67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16" idx="3"/>
            <a:endCxn id="115" idx="1"/>
          </p:cNvCxnSpPr>
          <p:nvPr/>
        </p:nvCxnSpPr>
        <p:spPr>
          <a:xfrm>
            <a:off x="1991654" y="6561042"/>
            <a:ext cx="1760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endCxn id="118" idx="1"/>
          </p:cNvCxnSpPr>
          <p:nvPr/>
        </p:nvCxnSpPr>
        <p:spPr>
          <a:xfrm>
            <a:off x="7058953" y="6564407"/>
            <a:ext cx="219203" cy="55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endCxn id="119" idx="1"/>
          </p:cNvCxnSpPr>
          <p:nvPr/>
        </p:nvCxnSpPr>
        <p:spPr>
          <a:xfrm flipV="1">
            <a:off x="5125267" y="6567773"/>
            <a:ext cx="317992" cy="22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8885133" y="6416095"/>
            <a:ext cx="1" cy="1538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8478498" y="6569979"/>
            <a:ext cx="4480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206921" y="6393385"/>
            <a:ext cx="0" cy="1771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87573" y="6570503"/>
            <a:ext cx="33952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255331" y="3227468"/>
            <a:ext cx="3447195" cy="2479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394429" y="3275529"/>
            <a:ext cx="3560150" cy="2338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4793852" y="517793"/>
            <a:ext cx="1224490" cy="21026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128" idx="2"/>
          </p:cNvCxnSpPr>
          <p:nvPr/>
        </p:nvCxnSpPr>
        <p:spPr>
          <a:xfrm flipH="1" flipV="1">
            <a:off x="3651771" y="488522"/>
            <a:ext cx="698382" cy="21432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 flipV="1">
            <a:off x="4810087" y="3597872"/>
            <a:ext cx="914041" cy="2818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V="1">
            <a:off x="3158785" y="3659978"/>
            <a:ext cx="1343776" cy="2747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endCxn id="19" idx="1"/>
          </p:cNvCxnSpPr>
          <p:nvPr/>
        </p:nvCxnSpPr>
        <p:spPr>
          <a:xfrm>
            <a:off x="5125267" y="3420793"/>
            <a:ext cx="213153" cy="406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127" idx="1"/>
          </p:cNvCxnSpPr>
          <p:nvPr/>
        </p:nvCxnSpPr>
        <p:spPr>
          <a:xfrm>
            <a:off x="6732351" y="363905"/>
            <a:ext cx="3774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655520" y="322800"/>
            <a:ext cx="342012" cy="51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23" idx="0"/>
          </p:cNvCxnSpPr>
          <p:nvPr/>
        </p:nvCxnSpPr>
        <p:spPr>
          <a:xfrm flipH="1" flipV="1">
            <a:off x="1119523" y="481793"/>
            <a:ext cx="534272" cy="428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8" idx="1"/>
            <a:endCxn id="131" idx="2"/>
          </p:cNvCxnSpPr>
          <p:nvPr/>
        </p:nvCxnSpPr>
        <p:spPr>
          <a:xfrm flipH="1" flipV="1">
            <a:off x="2117328" y="484983"/>
            <a:ext cx="1141748" cy="12418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394429" y="684925"/>
            <a:ext cx="665344" cy="417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23" idx="2"/>
          </p:cNvCxnSpPr>
          <p:nvPr/>
        </p:nvCxnSpPr>
        <p:spPr>
          <a:xfrm flipH="1" flipV="1">
            <a:off x="1653795" y="1433109"/>
            <a:ext cx="2333816" cy="15006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4750777" y="507507"/>
            <a:ext cx="425973" cy="21404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5" idx="3"/>
          </p:cNvCxnSpPr>
          <p:nvPr/>
        </p:nvCxnSpPr>
        <p:spPr>
          <a:xfrm flipV="1">
            <a:off x="5844205" y="521303"/>
            <a:ext cx="1340531" cy="13472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123" idx="2"/>
          </p:cNvCxnSpPr>
          <p:nvPr/>
        </p:nvCxnSpPr>
        <p:spPr>
          <a:xfrm flipV="1">
            <a:off x="8287893" y="1473728"/>
            <a:ext cx="409328" cy="165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6367229" y="3922015"/>
            <a:ext cx="2364014" cy="9003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 flipV="1">
            <a:off x="7262721" y="5715149"/>
            <a:ext cx="723700" cy="6920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endCxn id="10" idx="1"/>
          </p:cNvCxnSpPr>
          <p:nvPr/>
        </p:nvCxnSpPr>
        <p:spPr>
          <a:xfrm flipH="1" flipV="1">
            <a:off x="4656450" y="5448977"/>
            <a:ext cx="23611" cy="964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1974091" y="3456939"/>
            <a:ext cx="2201718" cy="29662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endCxn id="17" idx="1"/>
          </p:cNvCxnSpPr>
          <p:nvPr/>
        </p:nvCxnSpPr>
        <p:spPr>
          <a:xfrm flipV="1">
            <a:off x="381624" y="3841897"/>
            <a:ext cx="2437389" cy="10470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2279808"/>
            <a:ext cx="598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 smtClean="0">
                <a:solidFill>
                  <a:schemeClr val="bg1"/>
                </a:solidFill>
                <a:latin typeface="Arial Black" pitchFamily="34" charset="0"/>
              </a:rPr>
              <a:t>“tourist </a:t>
            </a:r>
            <a:r>
              <a:rPr lang="en-ZA" sz="3200" dirty="0">
                <a:solidFill>
                  <a:schemeClr val="bg1"/>
                </a:solidFill>
                <a:latin typeface="Arial Black" pitchFamily="34" charset="0"/>
              </a:rPr>
              <a:t>guides are absolutely critical to the continuing success and growth of tourism in our country</a:t>
            </a:r>
            <a:r>
              <a:rPr lang="en-ZA" sz="3200" dirty="0" smtClean="0">
                <a:solidFill>
                  <a:schemeClr val="bg1"/>
                </a:solidFill>
                <a:latin typeface="Arial Black" pitchFamily="34" charset="0"/>
              </a:rPr>
              <a:t>”. (2017)</a:t>
            </a:r>
            <a:endParaRPr lang="en-ZA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" y="227280"/>
            <a:ext cx="4672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dirty="0" smtClean="0">
                <a:solidFill>
                  <a:srgbClr val="FF0000"/>
                </a:solidFill>
                <a:latin typeface="Arial Black" pitchFamily="34" charset="0"/>
              </a:rPr>
              <a:t>Minister of Tourism </a:t>
            </a:r>
          </a:p>
          <a:p>
            <a:r>
              <a:rPr lang="en-ZA" sz="3200" dirty="0" smtClean="0">
                <a:solidFill>
                  <a:srgbClr val="FF0000"/>
                </a:solidFill>
                <a:latin typeface="Arial Black" pitchFamily="34" charset="0"/>
              </a:rPr>
              <a:t>Derek </a:t>
            </a:r>
            <a:r>
              <a:rPr lang="en-ZA" sz="3200" dirty="0" err="1">
                <a:solidFill>
                  <a:srgbClr val="FF0000"/>
                </a:solidFill>
                <a:latin typeface="Arial Black" pitchFamily="34" charset="0"/>
              </a:rPr>
              <a:t>Hanekom</a:t>
            </a:r>
            <a:r>
              <a:rPr lang="en-ZA" sz="3200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</p:txBody>
      </p:sp>
      <p:pic>
        <p:nvPicPr>
          <p:cNvPr id="1028" name="Picture 4" descr="Minister Hanekom says increasing jobs and ease of access in the tourism sector is poss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5694" r="12860" b="13194"/>
          <a:stretch/>
        </p:blipFill>
        <p:spPr bwMode="auto">
          <a:xfrm>
            <a:off x="6083300" y="25399"/>
            <a:ext cx="3060700" cy="40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2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77800"/>
            <a:ext cx="8509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8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79114"/>
              </p:ext>
            </p:extLst>
          </p:nvPr>
        </p:nvGraphicFramePr>
        <p:xfrm>
          <a:off x="0" y="1498599"/>
          <a:ext cx="8737601" cy="4622801"/>
        </p:xfrm>
        <a:graphic>
          <a:graphicData uri="http://schemas.openxmlformats.org/drawingml/2006/table">
            <a:tbl>
              <a:tblPr firstRow="1" firstCo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7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600" b="1" dirty="0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MODULE:</a:t>
                      </a:r>
                      <a:endParaRPr lang="en-ZA" sz="1400" b="1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ID: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UNIT STANDARD TITLE: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PRE-NQF LEVEL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NQF LEVEL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CREDITS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 dirty="0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ZA" sz="1200" b="1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335796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Apply interpretation skills to a guided experience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Level 4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NQF Level 04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Funda-mental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119472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Accommodate audience and context needs in oral/signed communication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 dirty="0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ZA" sz="1200" b="1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 dirty="0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NQF Level 03</a:t>
                      </a:r>
                      <a:endParaRPr lang="en-ZA" sz="1200" b="1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Elective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335802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Conduct a guided cultural experience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Level 4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NQF Level 04</a:t>
                      </a:r>
                      <a:endParaRPr lang="en-ZA" sz="1200" b="1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456815" algn="l"/>
                        </a:tabLst>
                      </a:pPr>
                      <a:r>
                        <a:rPr lang="en-ZA" sz="1400" b="1" dirty="0">
                          <a:effectLst/>
                          <a:latin typeface="Arial Black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ZA" sz="1200" b="1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234402" y="154449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" y="-12143"/>
            <a:ext cx="62344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lang="en-US" altLang="en-US" sz="3000" b="1" dirty="0">
                <a:solidFill>
                  <a:schemeClr val="bg1"/>
                </a:solidFill>
                <a:latin typeface="Arial Black" pitchFamily="34" charset="0"/>
              </a:rPr>
              <a:t>Example of unit standards – tourist guiding (NQF 4)</a:t>
            </a:r>
            <a:endParaRPr lang="en-ZA" altLang="en-US" sz="30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endParaRPr kumimoji="0" lang="en-ZA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73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5486400" y="3340100"/>
            <a:ext cx="29672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solidFill>
                  <a:srgbClr val="FF0000"/>
                </a:solidFill>
              </a:rPr>
              <a:t>Un-complicating</a:t>
            </a:r>
          </a:p>
          <a:p>
            <a:r>
              <a:rPr lang="en-ZA" sz="3200" b="1" dirty="0" smtClean="0">
                <a:solidFill>
                  <a:srgbClr val="FF0000"/>
                </a:solidFill>
              </a:rPr>
              <a:t>&amp; streamlining</a:t>
            </a:r>
          </a:p>
          <a:p>
            <a:r>
              <a:rPr lang="en-ZA" sz="3200" b="1" dirty="0" smtClean="0">
                <a:solidFill>
                  <a:srgbClr val="FF0000"/>
                </a:solidFill>
              </a:rPr>
              <a:t>processes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44255"/>
            <a:ext cx="34664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solidFill>
                  <a:srgbClr val="FF0000"/>
                </a:solidFill>
              </a:rPr>
              <a:t>Independent entity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3200" b="1" dirty="0" smtClean="0">
                <a:solidFill>
                  <a:srgbClr val="FF0000"/>
                </a:solidFill>
              </a:rPr>
              <a:t>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3200" b="1" dirty="0" smtClean="0">
                <a:solidFill>
                  <a:srgbClr val="FF0000"/>
                </a:solidFill>
              </a:rPr>
              <a:t>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3200" b="1" dirty="0" smtClean="0">
                <a:solidFill>
                  <a:srgbClr val="FF0000"/>
                </a:solidFill>
              </a:rPr>
              <a:t>Training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3200" b="1" dirty="0" smtClean="0">
                <a:solidFill>
                  <a:srgbClr val="FF0000"/>
                </a:solidFill>
              </a:rPr>
              <a:t>Regulation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5151060"/>
            <a:ext cx="2797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solidFill>
                  <a:srgbClr val="FF0000"/>
                </a:solidFill>
              </a:rPr>
              <a:t>Ministry at the </a:t>
            </a:r>
          </a:p>
          <a:p>
            <a:r>
              <a:rPr lang="en-ZA" sz="3200" b="1" u="sng" dirty="0" smtClean="0">
                <a:solidFill>
                  <a:srgbClr val="FF0000"/>
                </a:solidFill>
              </a:rPr>
              <a:t>HELM</a:t>
            </a:r>
            <a:r>
              <a:rPr lang="en-ZA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ZA" sz="3200" b="1" dirty="0" smtClean="0">
                <a:solidFill>
                  <a:srgbClr val="FF0000"/>
                </a:solidFill>
              </a:rPr>
              <a:t>of the industry</a:t>
            </a:r>
            <a:endParaRPr lang="en-ZA" sz="3200" b="1" dirty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28" y="32152"/>
            <a:ext cx="8735352" cy="6986186"/>
            <a:chOff x="5" y="224"/>
            <a:chExt cx="5828" cy="408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3" y="224"/>
              <a:ext cx="3089" cy="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5" y="225"/>
              <a:ext cx="5828" cy="2556"/>
              <a:chOff x="5" y="225"/>
              <a:chExt cx="5828" cy="2556"/>
            </a:xfrm>
          </p:grpSpPr>
          <p:sp>
            <p:nvSpPr>
              <p:cNvPr id="3333" name="Rectangle 5"/>
              <p:cNvSpPr>
                <a:spLocks noChangeArrowheads="1"/>
              </p:cNvSpPr>
              <p:nvPr/>
            </p:nvSpPr>
            <p:spPr bwMode="auto">
              <a:xfrm>
                <a:off x="564" y="22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4" name="Rectangle 6"/>
              <p:cNvSpPr>
                <a:spLocks noChangeArrowheads="1"/>
              </p:cNvSpPr>
              <p:nvPr/>
            </p:nvSpPr>
            <p:spPr bwMode="auto">
              <a:xfrm>
                <a:off x="795" y="225"/>
                <a:ext cx="51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5" name="Rectangle 7"/>
              <p:cNvSpPr>
                <a:spLocks noChangeArrowheads="1"/>
              </p:cNvSpPr>
              <p:nvPr/>
            </p:nvSpPr>
            <p:spPr bwMode="auto">
              <a:xfrm>
                <a:off x="814" y="225"/>
                <a:ext cx="4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6" name="Rectangle 8"/>
              <p:cNvSpPr>
                <a:spLocks noChangeArrowheads="1"/>
              </p:cNvSpPr>
              <p:nvPr/>
            </p:nvSpPr>
            <p:spPr bwMode="auto">
              <a:xfrm>
                <a:off x="5" y="225"/>
                <a:ext cx="582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lack" pitchFamily="34" charset="0"/>
                  </a:rPr>
                  <a:t>Comparing tourist guiding registration processes in the global South:</a:t>
                </a:r>
                <a:endParaRPr kumimoji="0" lang="en-US" altLang="en-US" sz="5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3337" name="Rectangle 9"/>
              <p:cNvSpPr>
                <a:spLocks noChangeArrowheads="1"/>
              </p:cNvSpPr>
              <p:nvPr/>
            </p:nvSpPr>
            <p:spPr bwMode="auto">
              <a:xfrm>
                <a:off x="2803" y="225"/>
                <a:ext cx="4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9" name="Rectangle 11"/>
              <p:cNvSpPr>
                <a:spLocks noChangeArrowheads="1"/>
              </p:cNvSpPr>
              <p:nvPr/>
            </p:nvSpPr>
            <p:spPr bwMode="auto">
              <a:xfrm>
                <a:off x="2149" y="293"/>
                <a:ext cx="4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0" name="Rectangle 12"/>
              <p:cNvSpPr>
                <a:spLocks noChangeArrowheads="1"/>
              </p:cNvSpPr>
              <p:nvPr/>
            </p:nvSpPr>
            <p:spPr bwMode="auto">
              <a:xfrm>
                <a:off x="1683" y="360"/>
                <a:ext cx="6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1" name="Rectangle 13"/>
              <p:cNvSpPr>
                <a:spLocks noChangeArrowheads="1"/>
              </p:cNvSpPr>
              <p:nvPr/>
            </p:nvSpPr>
            <p:spPr bwMode="auto">
              <a:xfrm>
                <a:off x="1683" y="512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2" name="Rectangle 14"/>
              <p:cNvSpPr>
                <a:spLocks noChangeArrowheads="1"/>
              </p:cNvSpPr>
              <p:nvPr/>
            </p:nvSpPr>
            <p:spPr bwMode="auto">
              <a:xfrm>
                <a:off x="1683" y="648"/>
                <a:ext cx="54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3" name="Rectangle 15"/>
              <p:cNvSpPr>
                <a:spLocks noChangeArrowheads="1"/>
              </p:cNvSpPr>
              <p:nvPr/>
            </p:nvSpPr>
            <p:spPr bwMode="auto">
              <a:xfrm>
                <a:off x="175" y="787"/>
                <a:ext cx="31" cy="16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44" name="Rectangle 16"/>
              <p:cNvSpPr>
                <a:spLocks noChangeArrowheads="1"/>
              </p:cNvSpPr>
              <p:nvPr/>
            </p:nvSpPr>
            <p:spPr bwMode="auto">
              <a:xfrm>
                <a:off x="1700" y="787"/>
                <a:ext cx="31" cy="16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45" name="Rectangle 17"/>
              <p:cNvSpPr>
                <a:spLocks noChangeArrowheads="1"/>
              </p:cNvSpPr>
              <p:nvPr/>
            </p:nvSpPr>
            <p:spPr bwMode="auto">
              <a:xfrm>
                <a:off x="175" y="951"/>
                <a:ext cx="1556" cy="106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dirty="0"/>
              </a:p>
            </p:txBody>
          </p:sp>
          <p:sp>
            <p:nvSpPr>
              <p:cNvPr id="3346" name="Rectangle 18"/>
              <p:cNvSpPr>
                <a:spLocks noChangeArrowheads="1"/>
              </p:cNvSpPr>
              <p:nvPr/>
            </p:nvSpPr>
            <p:spPr bwMode="auto">
              <a:xfrm>
                <a:off x="206" y="787"/>
                <a:ext cx="1494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47" name="Rectangle 19"/>
              <p:cNvSpPr>
                <a:spLocks noChangeArrowheads="1"/>
              </p:cNvSpPr>
              <p:nvPr/>
            </p:nvSpPr>
            <p:spPr bwMode="auto">
              <a:xfrm>
                <a:off x="206" y="788"/>
                <a:ext cx="98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MINIMUM REQUIREMENTS: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8" name="Rectangle 20"/>
              <p:cNvSpPr>
                <a:spLocks noChangeArrowheads="1"/>
              </p:cNvSpPr>
              <p:nvPr/>
            </p:nvSpPr>
            <p:spPr bwMode="auto">
              <a:xfrm>
                <a:off x="1145" y="788"/>
                <a:ext cx="5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9" name="Rectangle 21"/>
              <p:cNvSpPr>
                <a:spLocks noChangeArrowheads="1"/>
              </p:cNvSpPr>
              <p:nvPr/>
            </p:nvSpPr>
            <p:spPr bwMode="auto">
              <a:xfrm>
                <a:off x="206" y="860"/>
                <a:ext cx="93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51" name="Rectangle 23"/>
              <p:cNvSpPr>
                <a:spLocks noChangeArrowheads="1"/>
              </p:cNvSpPr>
              <p:nvPr/>
            </p:nvSpPr>
            <p:spPr bwMode="auto">
              <a:xfrm>
                <a:off x="206" y="871"/>
                <a:ext cx="1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2" name="Rectangle 24"/>
              <p:cNvSpPr>
                <a:spLocks noChangeArrowheads="1"/>
              </p:cNvSpPr>
              <p:nvPr/>
            </p:nvSpPr>
            <p:spPr bwMode="auto">
              <a:xfrm>
                <a:off x="262" y="87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3" name="Rectangle 25"/>
              <p:cNvSpPr>
                <a:spLocks noChangeArrowheads="1"/>
              </p:cNvSpPr>
              <p:nvPr/>
            </p:nvSpPr>
            <p:spPr bwMode="auto">
              <a:xfrm>
                <a:off x="313" y="870"/>
                <a:ext cx="34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At least 18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4" name="Rectangle 26"/>
              <p:cNvSpPr>
                <a:spLocks noChangeArrowheads="1"/>
              </p:cNvSpPr>
              <p:nvPr/>
            </p:nvSpPr>
            <p:spPr bwMode="auto">
              <a:xfrm>
                <a:off x="650" y="87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5" name="Rectangle 27"/>
              <p:cNvSpPr>
                <a:spLocks noChangeArrowheads="1"/>
              </p:cNvSpPr>
              <p:nvPr/>
            </p:nvSpPr>
            <p:spPr bwMode="auto">
              <a:xfrm>
                <a:off x="670" y="870"/>
                <a:ext cx="31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years old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6" name="Rectangle 28"/>
              <p:cNvSpPr>
                <a:spLocks noChangeArrowheads="1"/>
              </p:cNvSpPr>
              <p:nvPr/>
            </p:nvSpPr>
            <p:spPr bwMode="auto">
              <a:xfrm>
                <a:off x="1317" y="87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7" name="Rectangle 29"/>
              <p:cNvSpPr>
                <a:spLocks noChangeArrowheads="1"/>
              </p:cNvSpPr>
              <p:nvPr/>
            </p:nvSpPr>
            <p:spPr bwMode="auto">
              <a:xfrm>
                <a:off x="1693" y="87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8" name="Rectangle 30"/>
              <p:cNvSpPr>
                <a:spLocks noChangeArrowheads="1"/>
              </p:cNvSpPr>
              <p:nvPr/>
            </p:nvSpPr>
            <p:spPr bwMode="auto">
              <a:xfrm>
                <a:off x="1734" y="787"/>
                <a:ext cx="31" cy="123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59" name="Rectangle 31"/>
              <p:cNvSpPr>
                <a:spLocks noChangeArrowheads="1"/>
              </p:cNvSpPr>
              <p:nvPr/>
            </p:nvSpPr>
            <p:spPr bwMode="auto">
              <a:xfrm>
                <a:off x="3217" y="787"/>
                <a:ext cx="31" cy="123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60" name="Rectangle 32"/>
              <p:cNvSpPr>
                <a:spLocks noChangeArrowheads="1"/>
              </p:cNvSpPr>
              <p:nvPr/>
            </p:nvSpPr>
            <p:spPr bwMode="auto">
              <a:xfrm>
                <a:off x="1765" y="787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61" name="Rectangle 33"/>
              <p:cNvSpPr>
                <a:spLocks noChangeArrowheads="1"/>
              </p:cNvSpPr>
              <p:nvPr/>
            </p:nvSpPr>
            <p:spPr bwMode="auto">
              <a:xfrm>
                <a:off x="1765" y="788"/>
                <a:ext cx="98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MINIMUM REQUIREMENTS: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2" name="Rectangle 34"/>
              <p:cNvSpPr>
                <a:spLocks noChangeArrowheads="1"/>
              </p:cNvSpPr>
              <p:nvPr/>
            </p:nvSpPr>
            <p:spPr bwMode="auto">
              <a:xfrm>
                <a:off x="2704" y="788"/>
                <a:ext cx="5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3" name="Rectangle 35"/>
              <p:cNvSpPr>
                <a:spLocks noChangeArrowheads="1"/>
              </p:cNvSpPr>
              <p:nvPr/>
            </p:nvSpPr>
            <p:spPr bwMode="auto">
              <a:xfrm>
                <a:off x="1765" y="860"/>
                <a:ext cx="939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64" name="Rectangle 36"/>
              <p:cNvSpPr>
                <a:spLocks noChangeArrowheads="1"/>
              </p:cNvSpPr>
              <p:nvPr/>
            </p:nvSpPr>
            <p:spPr bwMode="auto">
              <a:xfrm>
                <a:off x="1765" y="869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65" name="Rectangle 37"/>
              <p:cNvSpPr>
                <a:spLocks noChangeArrowheads="1"/>
              </p:cNvSpPr>
              <p:nvPr/>
            </p:nvSpPr>
            <p:spPr bwMode="auto">
              <a:xfrm>
                <a:off x="1765" y="871"/>
                <a:ext cx="1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6" name="Rectangle 38"/>
              <p:cNvSpPr>
                <a:spLocks noChangeArrowheads="1"/>
              </p:cNvSpPr>
              <p:nvPr/>
            </p:nvSpPr>
            <p:spPr bwMode="auto">
              <a:xfrm>
                <a:off x="1821" y="87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7" name="Rectangle 39"/>
              <p:cNvSpPr>
                <a:spLocks noChangeArrowheads="1"/>
              </p:cNvSpPr>
              <p:nvPr/>
            </p:nvSpPr>
            <p:spPr bwMode="auto">
              <a:xfrm>
                <a:off x="1872" y="870"/>
                <a:ext cx="63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Valid Indian citizen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8" name="Rectangle 40"/>
              <p:cNvSpPr>
                <a:spLocks noChangeArrowheads="1"/>
              </p:cNvSpPr>
              <p:nvPr/>
            </p:nvSpPr>
            <p:spPr bwMode="auto">
              <a:xfrm>
                <a:off x="2467" y="87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9" name="Rectangle 41"/>
              <p:cNvSpPr>
                <a:spLocks noChangeArrowheads="1"/>
              </p:cNvSpPr>
              <p:nvPr/>
            </p:nvSpPr>
            <p:spPr bwMode="auto">
              <a:xfrm>
                <a:off x="1765" y="951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70" name="Rectangle 42"/>
              <p:cNvSpPr>
                <a:spLocks noChangeArrowheads="1"/>
              </p:cNvSpPr>
              <p:nvPr/>
            </p:nvSpPr>
            <p:spPr bwMode="auto">
              <a:xfrm>
                <a:off x="1765" y="953"/>
                <a:ext cx="1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1" name="Rectangle 43"/>
              <p:cNvSpPr>
                <a:spLocks noChangeArrowheads="1"/>
              </p:cNvSpPr>
              <p:nvPr/>
            </p:nvSpPr>
            <p:spPr bwMode="auto">
              <a:xfrm>
                <a:off x="1821" y="952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2" name="Rectangle 44"/>
              <p:cNvSpPr>
                <a:spLocks noChangeArrowheads="1"/>
              </p:cNvSpPr>
              <p:nvPr/>
            </p:nvSpPr>
            <p:spPr bwMode="auto">
              <a:xfrm>
                <a:off x="1872" y="952"/>
                <a:ext cx="120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Graduate at tertiary level (preferable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3" name="Rectangle 45"/>
              <p:cNvSpPr>
                <a:spLocks noChangeArrowheads="1"/>
              </p:cNvSpPr>
              <p:nvPr/>
            </p:nvSpPr>
            <p:spPr bwMode="auto">
              <a:xfrm>
                <a:off x="1765" y="1033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74" name="Rectangle 46"/>
              <p:cNvSpPr>
                <a:spLocks noChangeArrowheads="1"/>
              </p:cNvSpPr>
              <p:nvPr/>
            </p:nvSpPr>
            <p:spPr bwMode="auto">
              <a:xfrm>
                <a:off x="1872" y="1034"/>
                <a:ext cx="135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Masters in any subject related to the field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5" name="Rectangle 47"/>
              <p:cNvSpPr>
                <a:spLocks noChangeArrowheads="1"/>
              </p:cNvSpPr>
              <p:nvPr/>
            </p:nvSpPr>
            <p:spPr bwMode="auto">
              <a:xfrm>
                <a:off x="1765" y="1115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76" name="Rectangle 48"/>
              <p:cNvSpPr>
                <a:spLocks noChangeArrowheads="1"/>
              </p:cNvSpPr>
              <p:nvPr/>
            </p:nvSpPr>
            <p:spPr bwMode="auto">
              <a:xfrm>
                <a:off x="1872" y="1116"/>
                <a:ext cx="58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of tourist guiding)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7" name="Rectangle 49"/>
              <p:cNvSpPr>
                <a:spLocks noChangeArrowheads="1"/>
              </p:cNvSpPr>
              <p:nvPr/>
            </p:nvSpPr>
            <p:spPr bwMode="auto">
              <a:xfrm>
                <a:off x="2419" y="1116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8" name="Rectangle 50"/>
              <p:cNvSpPr>
                <a:spLocks noChangeArrowheads="1"/>
              </p:cNvSpPr>
              <p:nvPr/>
            </p:nvSpPr>
            <p:spPr bwMode="auto">
              <a:xfrm>
                <a:off x="1765" y="1197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79" name="Rectangle 51"/>
              <p:cNvSpPr>
                <a:spLocks noChangeArrowheads="1"/>
              </p:cNvSpPr>
              <p:nvPr/>
            </p:nvSpPr>
            <p:spPr bwMode="auto">
              <a:xfrm>
                <a:off x="1765" y="1199"/>
                <a:ext cx="1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0" name="Rectangle 52"/>
              <p:cNvSpPr>
                <a:spLocks noChangeArrowheads="1"/>
              </p:cNvSpPr>
              <p:nvPr/>
            </p:nvSpPr>
            <p:spPr bwMode="auto">
              <a:xfrm>
                <a:off x="1821" y="1198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1" name="Rectangle 53"/>
              <p:cNvSpPr>
                <a:spLocks noChangeArrowheads="1"/>
              </p:cNvSpPr>
              <p:nvPr/>
            </p:nvSpPr>
            <p:spPr bwMode="auto">
              <a:xfrm>
                <a:off x="1872" y="1198"/>
                <a:ext cx="104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At least 20 years old (at time of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2" name="Rectangle 54"/>
              <p:cNvSpPr>
                <a:spLocks noChangeArrowheads="1"/>
              </p:cNvSpPr>
              <p:nvPr/>
            </p:nvSpPr>
            <p:spPr bwMode="auto">
              <a:xfrm>
                <a:off x="1765" y="1279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83" name="Rectangle 55"/>
              <p:cNvSpPr>
                <a:spLocks noChangeArrowheads="1"/>
              </p:cNvSpPr>
              <p:nvPr/>
            </p:nvSpPr>
            <p:spPr bwMode="auto">
              <a:xfrm>
                <a:off x="1872" y="1280"/>
                <a:ext cx="41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registration)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4" name="Rectangle 56"/>
              <p:cNvSpPr>
                <a:spLocks noChangeArrowheads="1"/>
              </p:cNvSpPr>
              <p:nvPr/>
            </p:nvSpPr>
            <p:spPr bwMode="auto">
              <a:xfrm>
                <a:off x="2248" y="128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5" name="Rectangle 57"/>
              <p:cNvSpPr>
                <a:spLocks noChangeArrowheads="1"/>
              </p:cNvSpPr>
              <p:nvPr/>
            </p:nvSpPr>
            <p:spPr bwMode="auto">
              <a:xfrm>
                <a:off x="1765" y="1361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86" name="Rectangle 58"/>
              <p:cNvSpPr>
                <a:spLocks noChangeArrowheads="1"/>
              </p:cNvSpPr>
              <p:nvPr/>
            </p:nvSpPr>
            <p:spPr bwMode="auto">
              <a:xfrm>
                <a:off x="1765" y="1363"/>
                <a:ext cx="1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7" name="Rectangle 59"/>
              <p:cNvSpPr>
                <a:spLocks noChangeArrowheads="1"/>
              </p:cNvSpPr>
              <p:nvPr/>
            </p:nvSpPr>
            <p:spPr bwMode="auto">
              <a:xfrm>
                <a:off x="1821" y="1362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8" name="Rectangle 60"/>
              <p:cNvSpPr>
                <a:spLocks noChangeArrowheads="1"/>
              </p:cNvSpPr>
              <p:nvPr/>
            </p:nvSpPr>
            <p:spPr bwMode="auto">
              <a:xfrm>
                <a:off x="1872" y="1362"/>
                <a:ext cx="56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Fluent in English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9" name="Rectangle 61"/>
              <p:cNvSpPr>
                <a:spLocks noChangeArrowheads="1"/>
              </p:cNvSpPr>
              <p:nvPr/>
            </p:nvSpPr>
            <p:spPr bwMode="auto">
              <a:xfrm>
                <a:off x="2399" y="1362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0" name="Rectangle 62"/>
              <p:cNvSpPr>
                <a:spLocks noChangeArrowheads="1"/>
              </p:cNvSpPr>
              <p:nvPr/>
            </p:nvSpPr>
            <p:spPr bwMode="auto">
              <a:xfrm>
                <a:off x="1765" y="1443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91" name="Rectangle 63"/>
              <p:cNvSpPr>
                <a:spLocks noChangeArrowheads="1"/>
              </p:cNvSpPr>
              <p:nvPr/>
            </p:nvSpPr>
            <p:spPr bwMode="auto">
              <a:xfrm>
                <a:off x="1765" y="1445"/>
                <a:ext cx="1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2" name="Rectangle 64"/>
              <p:cNvSpPr>
                <a:spLocks noChangeArrowheads="1"/>
              </p:cNvSpPr>
              <p:nvPr/>
            </p:nvSpPr>
            <p:spPr bwMode="auto">
              <a:xfrm>
                <a:off x="1821" y="1444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3" name="Rectangle 65"/>
              <p:cNvSpPr>
                <a:spLocks noChangeArrowheads="1"/>
              </p:cNvSpPr>
              <p:nvPr/>
            </p:nvSpPr>
            <p:spPr bwMode="auto">
              <a:xfrm>
                <a:off x="1872" y="1444"/>
                <a:ext cx="100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Fluent in one foreign language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4" name="Rectangle 66"/>
              <p:cNvSpPr>
                <a:spLocks noChangeArrowheads="1"/>
              </p:cNvSpPr>
              <p:nvPr/>
            </p:nvSpPr>
            <p:spPr bwMode="auto">
              <a:xfrm>
                <a:off x="2835" y="1444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5" name="Rectangle 67"/>
              <p:cNvSpPr>
                <a:spLocks noChangeArrowheads="1"/>
              </p:cNvSpPr>
              <p:nvPr/>
            </p:nvSpPr>
            <p:spPr bwMode="auto">
              <a:xfrm>
                <a:off x="1765" y="1525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96" name="Rectangle 68"/>
              <p:cNvSpPr>
                <a:spLocks noChangeArrowheads="1"/>
              </p:cNvSpPr>
              <p:nvPr/>
            </p:nvSpPr>
            <p:spPr bwMode="auto">
              <a:xfrm>
                <a:off x="1765" y="1527"/>
                <a:ext cx="1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7" name="Rectangle 69"/>
              <p:cNvSpPr>
                <a:spLocks noChangeArrowheads="1"/>
              </p:cNvSpPr>
              <p:nvPr/>
            </p:nvSpPr>
            <p:spPr bwMode="auto">
              <a:xfrm>
                <a:off x="1821" y="1526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8" name="Rectangle 70"/>
              <p:cNvSpPr>
                <a:spLocks noChangeArrowheads="1"/>
              </p:cNvSpPr>
              <p:nvPr/>
            </p:nvSpPr>
            <p:spPr bwMode="auto">
              <a:xfrm>
                <a:off x="1872" y="1526"/>
                <a:ext cx="105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Fluent in one accepted regional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9" name="Rectangle 71"/>
              <p:cNvSpPr>
                <a:spLocks noChangeArrowheads="1"/>
              </p:cNvSpPr>
              <p:nvPr/>
            </p:nvSpPr>
            <p:spPr bwMode="auto">
              <a:xfrm>
                <a:off x="1765" y="1607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00" name="Rectangle 72"/>
              <p:cNvSpPr>
                <a:spLocks noChangeArrowheads="1"/>
              </p:cNvSpPr>
              <p:nvPr/>
            </p:nvSpPr>
            <p:spPr bwMode="auto">
              <a:xfrm>
                <a:off x="1872" y="1608"/>
                <a:ext cx="82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indigenous Indian dialect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1" name="Rectangle 73"/>
              <p:cNvSpPr>
                <a:spLocks noChangeArrowheads="1"/>
              </p:cNvSpPr>
              <p:nvPr/>
            </p:nvSpPr>
            <p:spPr bwMode="auto">
              <a:xfrm>
                <a:off x="2657" y="1608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2" name="Rectangle 74"/>
              <p:cNvSpPr>
                <a:spLocks noChangeArrowheads="1"/>
              </p:cNvSpPr>
              <p:nvPr/>
            </p:nvSpPr>
            <p:spPr bwMode="auto">
              <a:xfrm>
                <a:off x="1765" y="1689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03" name="Rectangle 75"/>
              <p:cNvSpPr>
                <a:spLocks noChangeArrowheads="1"/>
              </p:cNvSpPr>
              <p:nvPr/>
            </p:nvSpPr>
            <p:spPr bwMode="auto">
              <a:xfrm>
                <a:off x="1765" y="1691"/>
                <a:ext cx="1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4" name="Rectangle 76"/>
              <p:cNvSpPr>
                <a:spLocks noChangeArrowheads="1"/>
              </p:cNvSpPr>
              <p:nvPr/>
            </p:nvSpPr>
            <p:spPr bwMode="auto">
              <a:xfrm>
                <a:off x="1821" y="169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5" name="Rectangle 77"/>
              <p:cNvSpPr>
                <a:spLocks noChangeArrowheads="1"/>
              </p:cNvSpPr>
              <p:nvPr/>
            </p:nvSpPr>
            <p:spPr bwMode="auto">
              <a:xfrm>
                <a:off x="1872" y="1690"/>
                <a:ext cx="138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Sound nature and security to complete 16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6" name="Rectangle 78"/>
              <p:cNvSpPr>
                <a:spLocks noChangeArrowheads="1"/>
              </p:cNvSpPr>
              <p:nvPr/>
            </p:nvSpPr>
            <p:spPr bwMode="auto">
              <a:xfrm>
                <a:off x="1765" y="1771"/>
                <a:ext cx="1452" cy="83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07" name="Rectangle 79"/>
              <p:cNvSpPr>
                <a:spLocks noChangeArrowheads="1"/>
              </p:cNvSpPr>
              <p:nvPr/>
            </p:nvSpPr>
            <p:spPr bwMode="auto">
              <a:xfrm>
                <a:off x="1872" y="1772"/>
                <a:ext cx="84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week training programme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8" name="Rectangle 80"/>
              <p:cNvSpPr>
                <a:spLocks noChangeArrowheads="1"/>
              </p:cNvSpPr>
              <p:nvPr/>
            </p:nvSpPr>
            <p:spPr bwMode="auto">
              <a:xfrm>
                <a:off x="2676" y="1772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9" name="Rectangle 81"/>
              <p:cNvSpPr>
                <a:spLocks noChangeArrowheads="1"/>
              </p:cNvSpPr>
              <p:nvPr/>
            </p:nvSpPr>
            <p:spPr bwMode="auto">
              <a:xfrm>
                <a:off x="1765" y="1854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10" name="Rectangle 82"/>
              <p:cNvSpPr>
                <a:spLocks noChangeArrowheads="1"/>
              </p:cNvSpPr>
              <p:nvPr/>
            </p:nvSpPr>
            <p:spPr bwMode="auto">
              <a:xfrm>
                <a:off x="1765" y="1855"/>
                <a:ext cx="121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" panose="05000000000000000000" pitchFamily="2" charset="2"/>
                  </a:rPr>
                  <a:t>ü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1" name="Rectangle 83"/>
              <p:cNvSpPr>
                <a:spLocks noChangeArrowheads="1"/>
              </p:cNvSpPr>
              <p:nvPr/>
            </p:nvSpPr>
            <p:spPr bwMode="auto">
              <a:xfrm>
                <a:off x="1821" y="1854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2" name="Rectangle 84"/>
              <p:cNvSpPr>
                <a:spLocks noChangeArrowheads="1"/>
              </p:cNvSpPr>
              <p:nvPr/>
            </p:nvSpPr>
            <p:spPr bwMode="auto">
              <a:xfrm>
                <a:off x="1872" y="1854"/>
                <a:ext cx="126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Comprehension and drive to complete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3" name="Rectangle 85"/>
              <p:cNvSpPr>
                <a:spLocks noChangeArrowheads="1"/>
              </p:cNvSpPr>
              <p:nvPr/>
            </p:nvSpPr>
            <p:spPr bwMode="auto">
              <a:xfrm>
                <a:off x="1765" y="1936"/>
                <a:ext cx="1452" cy="8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14" name="Rectangle 86"/>
              <p:cNvSpPr>
                <a:spLocks noChangeArrowheads="1"/>
              </p:cNvSpPr>
              <p:nvPr/>
            </p:nvSpPr>
            <p:spPr bwMode="auto">
              <a:xfrm>
                <a:off x="1872" y="1936"/>
                <a:ext cx="40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programme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5" name="Rectangle 87"/>
              <p:cNvSpPr>
                <a:spLocks noChangeArrowheads="1"/>
              </p:cNvSpPr>
              <p:nvPr/>
            </p:nvSpPr>
            <p:spPr bwMode="auto">
              <a:xfrm>
                <a:off x="2236" y="1936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6" name="Rectangle 88"/>
              <p:cNvSpPr>
                <a:spLocks noChangeArrowheads="1"/>
              </p:cNvSpPr>
              <p:nvPr/>
            </p:nvSpPr>
            <p:spPr bwMode="auto">
              <a:xfrm>
                <a:off x="173" y="784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17" name="Line 89"/>
              <p:cNvSpPr>
                <a:spLocks noChangeShapeType="1"/>
              </p:cNvSpPr>
              <p:nvPr/>
            </p:nvSpPr>
            <p:spPr bwMode="auto">
              <a:xfrm>
                <a:off x="173" y="784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18" name="Line 90"/>
              <p:cNvSpPr>
                <a:spLocks noChangeShapeType="1"/>
              </p:cNvSpPr>
              <p:nvPr/>
            </p:nvSpPr>
            <p:spPr bwMode="auto">
              <a:xfrm>
                <a:off x="173" y="78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19" name="Rectangle 91"/>
              <p:cNvSpPr>
                <a:spLocks noChangeArrowheads="1"/>
              </p:cNvSpPr>
              <p:nvPr/>
            </p:nvSpPr>
            <p:spPr bwMode="auto">
              <a:xfrm>
                <a:off x="173" y="784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0" name="Line 92"/>
              <p:cNvSpPr>
                <a:spLocks noChangeShapeType="1"/>
              </p:cNvSpPr>
              <p:nvPr/>
            </p:nvSpPr>
            <p:spPr bwMode="auto">
              <a:xfrm>
                <a:off x="173" y="784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1" name="Line 93"/>
              <p:cNvSpPr>
                <a:spLocks noChangeShapeType="1"/>
              </p:cNvSpPr>
              <p:nvPr/>
            </p:nvSpPr>
            <p:spPr bwMode="auto">
              <a:xfrm>
                <a:off x="173" y="78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2" name="Rectangle 94"/>
              <p:cNvSpPr>
                <a:spLocks noChangeArrowheads="1"/>
              </p:cNvSpPr>
              <p:nvPr/>
            </p:nvSpPr>
            <p:spPr bwMode="auto">
              <a:xfrm>
                <a:off x="175" y="784"/>
                <a:ext cx="155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3" name="Line 95"/>
              <p:cNvSpPr>
                <a:spLocks noChangeShapeType="1"/>
              </p:cNvSpPr>
              <p:nvPr/>
            </p:nvSpPr>
            <p:spPr bwMode="auto">
              <a:xfrm>
                <a:off x="175" y="784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4" name="Rectangle 96"/>
              <p:cNvSpPr>
                <a:spLocks noChangeArrowheads="1"/>
              </p:cNvSpPr>
              <p:nvPr/>
            </p:nvSpPr>
            <p:spPr bwMode="auto">
              <a:xfrm>
                <a:off x="1731" y="784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5" name="Line 97"/>
              <p:cNvSpPr>
                <a:spLocks noChangeShapeType="1"/>
              </p:cNvSpPr>
              <p:nvPr/>
            </p:nvSpPr>
            <p:spPr bwMode="auto">
              <a:xfrm>
                <a:off x="1731" y="78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6" name="Line 98"/>
              <p:cNvSpPr>
                <a:spLocks noChangeShapeType="1"/>
              </p:cNvSpPr>
              <p:nvPr/>
            </p:nvSpPr>
            <p:spPr bwMode="auto">
              <a:xfrm>
                <a:off x="1731" y="78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7" name="Rectangle 99"/>
              <p:cNvSpPr>
                <a:spLocks noChangeArrowheads="1"/>
              </p:cNvSpPr>
              <p:nvPr/>
            </p:nvSpPr>
            <p:spPr bwMode="auto">
              <a:xfrm>
                <a:off x="1734" y="784"/>
                <a:ext cx="15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8" name="Line 100"/>
              <p:cNvSpPr>
                <a:spLocks noChangeShapeType="1"/>
              </p:cNvSpPr>
              <p:nvPr/>
            </p:nvSpPr>
            <p:spPr bwMode="auto">
              <a:xfrm>
                <a:off x="1734" y="784"/>
                <a:ext cx="15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29" name="Rectangle 101"/>
              <p:cNvSpPr>
                <a:spLocks noChangeArrowheads="1"/>
              </p:cNvSpPr>
              <p:nvPr/>
            </p:nvSpPr>
            <p:spPr bwMode="auto">
              <a:xfrm>
                <a:off x="3248" y="784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0" name="Line 102"/>
              <p:cNvSpPr>
                <a:spLocks noChangeShapeType="1"/>
              </p:cNvSpPr>
              <p:nvPr/>
            </p:nvSpPr>
            <p:spPr bwMode="auto">
              <a:xfrm>
                <a:off x="3248" y="78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1" name="Line 103"/>
              <p:cNvSpPr>
                <a:spLocks noChangeShapeType="1"/>
              </p:cNvSpPr>
              <p:nvPr/>
            </p:nvSpPr>
            <p:spPr bwMode="auto">
              <a:xfrm>
                <a:off x="3248" y="78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2" name="Rectangle 104"/>
              <p:cNvSpPr>
                <a:spLocks noChangeArrowheads="1"/>
              </p:cNvSpPr>
              <p:nvPr/>
            </p:nvSpPr>
            <p:spPr bwMode="auto">
              <a:xfrm>
                <a:off x="3248" y="784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3" name="Line 105"/>
              <p:cNvSpPr>
                <a:spLocks noChangeShapeType="1"/>
              </p:cNvSpPr>
              <p:nvPr/>
            </p:nvSpPr>
            <p:spPr bwMode="auto">
              <a:xfrm>
                <a:off x="3248" y="78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4" name="Line 106"/>
              <p:cNvSpPr>
                <a:spLocks noChangeShapeType="1"/>
              </p:cNvSpPr>
              <p:nvPr/>
            </p:nvSpPr>
            <p:spPr bwMode="auto">
              <a:xfrm>
                <a:off x="3248" y="78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5" name="Rectangle 107"/>
              <p:cNvSpPr>
                <a:spLocks noChangeArrowheads="1"/>
              </p:cNvSpPr>
              <p:nvPr/>
            </p:nvSpPr>
            <p:spPr bwMode="auto">
              <a:xfrm>
                <a:off x="173" y="787"/>
                <a:ext cx="2" cy="1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6" name="Line 108"/>
              <p:cNvSpPr>
                <a:spLocks noChangeShapeType="1"/>
              </p:cNvSpPr>
              <p:nvPr/>
            </p:nvSpPr>
            <p:spPr bwMode="auto">
              <a:xfrm>
                <a:off x="173" y="787"/>
                <a:ext cx="0" cy="12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7" name="Rectangle 109"/>
              <p:cNvSpPr>
                <a:spLocks noChangeArrowheads="1"/>
              </p:cNvSpPr>
              <p:nvPr/>
            </p:nvSpPr>
            <p:spPr bwMode="auto">
              <a:xfrm>
                <a:off x="1731" y="787"/>
                <a:ext cx="3" cy="1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8" name="Line 110"/>
              <p:cNvSpPr>
                <a:spLocks noChangeShapeType="1"/>
              </p:cNvSpPr>
              <p:nvPr/>
            </p:nvSpPr>
            <p:spPr bwMode="auto">
              <a:xfrm>
                <a:off x="1731" y="787"/>
                <a:ext cx="0" cy="12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39" name="Rectangle 111"/>
              <p:cNvSpPr>
                <a:spLocks noChangeArrowheads="1"/>
              </p:cNvSpPr>
              <p:nvPr/>
            </p:nvSpPr>
            <p:spPr bwMode="auto">
              <a:xfrm>
                <a:off x="3248" y="787"/>
                <a:ext cx="3" cy="12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40" name="Line 112"/>
              <p:cNvSpPr>
                <a:spLocks noChangeShapeType="1"/>
              </p:cNvSpPr>
              <p:nvPr/>
            </p:nvSpPr>
            <p:spPr bwMode="auto">
              <a:xfrm>
                <a:off x="3248" y="787"/>
                <a:ext cx="0" cy="12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41" name="Rectangle 113"/>
              <p:cNvSpPr>
                <a:spLocks noChangeArrowheads="1"/>
              </p:cNvSpPr>
              <p:nvPr/>
            </p:nvSpPr>
            <p:spPr bwMode="auto">
              <a:xfrm>
                <a:off x="174" y="2020"/>
                <a:ext cx="32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42" name="Rectangle 114"/>
              <p:cNvSpPr>
                <a:spLocks noChangeArrowheads="1"/>
              </p:cNvSpPr>
              <p:nvPr/>
            </p:nvSpPr>
            <p:spPr bwMode="auto">
              <a:xfrm>
                <a:off x="3217" y="2020"/>
                <a:ext cx="32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43" name="Rectangle 115"/>
              <p:cNvSpPr>
                <a:spLocks noChangeArrowheads="1"/>
              </p:cNvSpPr>
              <p:nvPr/>
            </p:nvSpPr>
            <p:spPr bwMode="auto">
              <a:xfrm>
                <a:off x="206" y="2020"/>
                <a:ext cx="3011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44" name="Rectangle 116"/>
              <p:cNvSpPr>
                <a:spLocks noChangeArrowheads="1"/>
              </p:cNvSpPr>
              <p:nvPr/>
            </p:nvSpPr>
            <p:spPr bwMode="auto">
              <a:xfrm>
                <a:off x="1712" y="2021"/>
                <a:ext cx="6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5" name="Rectangle 117"/>
              <p:cNvSpPr>
                <a:spLocks noChangeArrowheads="1"/>
              </p:cNvSpPr>
              <p:nvPr/>
            </p:nvSpPr>
            <p:spPr bwMode="auto">
              <a:xfrm>
                <a:off x="206" y="2116"/>
                <a:ext cx="3011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46" name="Rectangle 118"/>
              <p:cNvSpPr>
                <a:spLocks noChangeArrowheads="1"/>
              </p:cNvSpPr>
              <p:nvPr/>
            </p:nvSpPr>
            <p:spPr bwMode="auto">
              <a:xfrm>
                <a:off x="1168" y="2116"/>
                <a:ext cx="1191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REGISTRATION PROCESS: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7" name="Rectangle 119"/>
              <p:cNvSpPr>
                <a:spLocks noChangeArrowheads="1"/>
              </p:cNvSpPr>
              <p:nvPr/>
            </p:nvSpPr>
            <p:spPr bwMode="auto">
              <a:xfrm>
                <a:off x="2255" y="2116"/>
                <a:ext cx="6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8" name="Rectangle 120"/>
              <p:cNvSpPr>
                <a:spLocks noChangeArrowheads="1"/>
              </p:cNvSpPr>
              <p:nvPr/>
            </p:nvSpPr>
            <p:spPr bwMode="auto">
              <a:xfrm>
                <a:off x="206" y="2212"/>
                <a:ext cx="3011" cy="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49" name="Rectangle 121"/>
              <p:cNvSpPr>
                <a:spLocks noChangeArrowheads="1"/>
              </p:cNvSpPr>
              <p:nvPr/>
            </p:nvSpPr>
            <p:spPr bwMode="auto">
              <a:xfrm>
                <a:off x="1712" y="2210"/>
                <a:ext cx="4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0" name="Rectangle 122"/>
              <p:cNvSpPr>
                <a:spLocks noChangeArrowheads="1"/>
              </p:cNvSpPr>
              <p:nvPr/>
            </p:nvSpPr>
            <p:spPr bwMode="auto">
              <a:xfrm>
                <a:off x="173" y="2018"/>
                <a:ext cx="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51" name="Line 123"/>
              <p:cNvSpPr>
                <a:spLocks noChangeShapeType="1"/>
              </p:cNvSpPr>
              <p:nvPr/>
            </p:nvSpPr>
            <p:spPr bwMode="auto">
              <a:xfrm>
                <a:off x="173" y="2018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52" name="Line 124"/>
              <p:cNvSpPr>
                <a:spLocks noChangeShapeType="1"/>
              </p:cNvSpPr>
              <p:nvPr/>
            </p:nvSpPr>
            <p:spPr bwMode="auto">
              <a:xfrm>
                <a:off x="173" y="2018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53" name="Rectangle 125"/>
              <p:cNvSpPr>
                <a:spLocks noChangeArrowheads="1"/>
              </p:cNvSpPr>
              <p:nvPr/>
            </p:nvSpPr>
            <p:spPr bwMode="auto">
              <a:xfrm>
                <a:off x="173" y="2018"/>
                <a:ext cx="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54" name="Line 126"/>
              <p:cNvSpPr>
                <a:spLocks noChangeShapeType="1"/>
              </p:cNvSpPr>
              <p:nvPr/>
            </p:nvSpPr>
            <p:spPr bwMode="auto">
              <a:xfrm>
                <a:off x="173" y="2018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55" name="Line 127"/>
              <p:cNvSpPr>
                <a:spLocks noChangeShapeType="1"/>
              </p:cNvSpPr>
              <p:nvPr/>
            </p:nvSpPr>
            <p:spPr bwMode="auto">
              <a:xfrm>
                <a:off x="173" y="2018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56" name="Rectangle 128"/>
              <p:cNvSpPr>
                <a:spLocks noChangeArrowheads="1"/>
              </p:cNvSpPr>
              <p:nvPr/>
            </p:nvSpPr>
            <p:spPr bwMode="auto">
              <a:xfrm>
                <a:off x="175" y="2018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57" name="Line 129"/>
              <p:cNvSpPr>
                <a:spLocks noChangeShapeType="1"/>
              </p:cNvSpPr>
              <p:nvPr/>
            </p:nvSpPr>
            <p:spPr bwMode="auto">
              <a:xfrm>
                <a:off x="175" y="201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58" name="Line 130"/>
              <p:cNvSpPr>
                <a:spLocks noChangeShapeType="1"/>
              </p:cNvSpPr>
              <p:nvPr/>
            </p:nvSpPr>
            <p:spPr bwMode="auto">
              <a:xfrm>
                <a:off x="175" y="2018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59" name="Rectangle 131"/>
              <p:cNvSpPr>
                <a:spLocks noChangeArrowheads="1"/>
              </p:cNvSpPr>
              <p:nvPr/>
            </p:nvSpPr>
            <p:spPr bwMode="auto">
              <a:xfrm>
                <a:off x="178" y="2018"/>
                <a:ext cx="155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0" name="Line 132"/>
              <p:cNvSpPr>
                <a:spLocks noChangeShapeType="1"/>
              </p:cNvSpPr>
              <p:nvPr/>
            </p:nvSpPr>
            <p:spPr bwMode="auto">
              <a:xfrm>
                <a:off x="178" y="2018"/>
                <a:ext cx="155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1" name="Rectangle 133"/>
              <p:cNvSpPr>
                <a:spLocks noChangeArrowheads="1"/>
              </p:cNvSpPr>
              <p:nvPr/>
            </p:nvSpPr>
            <p:spPr bwMode="auto">
              <a:xfrm>
                <a:off x="1731" y="2018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2" name="Line 134"/>
              <p:cNvSpPr>
                <a:spLocks noChangeShapeType="1"/>
              </p:cNvSpPr>
              <p:nvPr/>
            </p:nvSpPr>
            <p:spPr bwMode="auto">
              <a:xfrm>
                <a:off x="1731" y="201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3" name="Line 135"/>
              <p:cNvSpPr>
                <a:spLocks noChangeShapeType="1"/>
              </p:cNvSpPr>
              <p:nvPr/>
            </p:nvSpPr>
            <p:spPr bwMode="auto">
              <a:xfrm>
                <a:off x="1731" y="2018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4" name="Rectangle 136"/>
              <p:cNvSpPr>
                <a:spLocks noChangeArrowheads="1"/>
              </p:cNvSpPr>
              <p:nvPr/>
            </p:nvSpPr>
            <p:spPr bwMode="auto">
              <a:xfrm>
                <a:off x="1734" y="2018"/>
                <a:ext cx="1514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5" name="Line 137"/>
              <p:cNvSpPr>
                <a:spLocks noChangeShapeType="1"/>
              </p:cNvSpPr>
              <p:nvPr/>
            </p:nvSpPr>
            <p:spPr bwMode="auto">
              <a:xfrm>
                <a:off x="1734" y="2018"/>
                <a:ext cx="15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6" name="Rectangle 138"/>
              <p:cNvSpPr>
                <a:spLocks noChangeArrowheads="1"/>
              </p:cNvSpPr>
              <p:nvPr/>
            </p:nvSpPr>
            <p:spPr bwMode="auto">
              <a:xfrm>
                <a:off x="3248" y="2018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7" name="Line 139"/>
              <p:cNvSpPr>
                <a:spLocks noChangeShapeType="1"/>
              </p:cNvSpPr>
              <p:nvPr/>
            </p:nvSpPr>
            <p:spPr bwMode="auto">
              <a:xfrm>
                <a:off x="3248" y="2018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8" name="Line 140"/>
              <p:cNvSpPr>
                <a:spLocks noChangeShapeType="1"/>
              </p:cNvSpPr>
              <p:nvPr/>
            </p:nvSpPr>
            <p:spPr bwMode="auto">
              <a:xfrm>
                <a:off x="3248" y="2018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69" name="Rectangle 141"/>
              <p:cNvSpPr>
                <a:spLocks noChangeArrowheads="1"/>
              </p:cNvSpPr>
              <p:nvPr/>
            </p:nvSpPr>
            <p:spPr bwMode="auto">
              <a:xfrm>
                <a:off x="175" y="2277"/>
                <a:ext cx="1556" cy="82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70" name="Rectangle 142"/>
              <p:cNvSpPr>
                <a:spLocks noChangeArrowheads="1"/>
              </p:cNvSpPr>
              <p:nvPr/>
            </p:nvSpPr>
            <p:spPr bwMode="auto">
              <a:xfrm>
                <a:off x="175" y="2359"/>
                <a:ext cx="31" cy="86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71" name="Rectangle 143"/>
              <p:cNvSpPr>
                <a:spLocks noChangeArrowheads="1"/>
              </p:cNvSpPr>
              <p:nvPr/>
            </p:nvSpPr>
            <p:spPr bwMode="auto">
              <a:xfrm>
                <a:off x="1700" y="2359"/>
                <a:ext cx="31" cy="86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72" name="Rectangle 144"/>
              <p:cNvSpPr>
                <a:spLocks noChangeArrowheads="1"/>
              </p:cNvSpPr>
              <p:nvPr/>
            </p:nvSpPr>
            <p:spPr bwMode="auto">
              <a:xfrm>
                <a:off x="175" y="2445"/>
                <a:ext cx="1556" cy="82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73" name="Rectangle 145"/>
              <p:cNvSpPr>
                <a:spLocks noChangeArrowheads="1"/>
              </p:cNvSpPr>
              <p:nvPr/>
            </p:nvSpPr>
            <p:spPr bwMode="auto">
              <a:xfrm>
                <a:off x="206" y="2359"/>
                <a:ext cx="1494" cy="86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74" name="Rectangle 146"/>
              <p:cNvSpPr>
                <a:spLocks noChangeArrowheads="1"/>
              </p:cNvSpPr>
              <p:nvPr/>
            </p:nvSpPr>
            <p:spPr bwMode="auto">
              <a:xfrm>
                <a:off x="206" y="2357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5" name="Rectangle 147"/>
              <p:cNvSpPr>
                <a:spLocks noChangeArrowheads="1"/>
              </p:cNvSpPr>
              <p:nvPr/>
            </p:nvSpPr>
            <p:spPr bwMode="auto">
              <a:xfrm>
                <a:off x="239" y="2365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6" name="Rectangle 148"/>
              <p:cNvSpPr>
                <a:spLocks noChangeArrowheads="1"/>
              </p:cNvSpPr>
              <p:nvPr/>
            </p:nvSpPr>
            <p:spPr bwMode="auto">
              <a:xfrm>
                <a:off x="313" y="2365"/>
                <a:ext cx="127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Completed and signed application form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7" name="Rectangle 149"/>
              <p:cNvSpPr>
                <a:spLocks noChangeArrowheads="1"/>
              </p:cNvSpPr>
              <p:nvPr/>
            </p:nvSpPr>
            <p:spPr bwMode="auto">
              <a:xfrm>
                <a:off x="1551" y="2365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8" name="Rectangle 150"/>
              <p:cNvSpPr>
                <a:spLocks noChangeArrowheads="1"/>
              </p:cNvSpPr>
              <p:nvPr/>
            </p:nvSpPr>
            <p:spPr bwMode="auto">
              <a:xfrm>
                <a:off x="1734" y="2277"/>
                <a:ext cx="31" cy="250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79" name="Rectangle 151"/>
              <p:cNvSpPr>
                <a:spLocks noChangeArrowheads="1"/>
              </p:cNvSpPr>
              <p:nvPr/>
            </p:nvSpPr>
            <p:spPr bwMode="auto">
              <a:xfrm>
                <a:off x="3217" y="2277"/>
                <a:ext cx="31" cy="250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80" name="Rectangle 152"/>
              <p:cNvSpPr>
                <a:spLocks noChangeArrowheads="1"/>
              </p:cNvSpPr>
              <p:nvPr/>
            </p:nvSpPr>
            <p:spPr bwMode="auto">
              <a:xfrm>
                <a:off x="1765" y="2277"/>
                <a:ext cx="1452" cy="86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81" name="Rectangle 153"/>
              <p:cNvSpPr>
                <a:spLocks noChangeArrowheads="1"/>
              </p:cNvSpPr>
              <p:nvPr/>
            </p:nvSpPr>
            <p:spPr bwMode="auto">
              <a:xfrm>
                <a:off x="1765" y="2275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2" name="Rectangle 154"/>
              <p:cNvSpPr>
                <a:spLocks noChangeArrowheads="1"/>
              </p:cNvSpPr>
              <p:nvPr/>
            </p:nvSpPr>
            <p:spPr bwMode="auto">
              <a:xfrm>
                <a:off x="1798" y="2283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3" name="Rectangle 155"/>
              <p:cNvSpPr>
                <a:spLocks noChangeArrowheads="1"/>
              </p:cNvSpPr>
              <p:nvPr/>
            </p:nvSpPr>
            <p:spPr bwMode="auto">
              <a:xfrm>
                <a:off x="1872" y="2283"/>
                <a:ext cx="78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Complete and sign appl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4" name="Rectangle 156"/>
              <p:cNvSpPr>
                <a:spLocks noChangeArrowheads="1"/>
              </p:cNvSpPr>
              <p:nvPr/>
            </p:nvSpPr>
            <p:spPr bwMode="auto">
              <a:xfrm>
                <a:off x="2621" y="2283"/>
                <a:ext cx="52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ication form for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5" name="Rectangle 157"/>
              <p:cNvSpPr>
                <a:spLocks noChangeArrowheads="1"/>
              </p:cNvSpPr>
              <p:nvPr/>
            </p:nvSpPr>
            <p:spPr bwMode="auto">
              <a:xfrm>
                <a:off x="1765" y="2363"/>
                <a:ext cx="1452" cy="82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86" name="Rectangle 158"/>
              <p:cNvSpPr>
                <a:spLocks noChangeArrowheads="1"/>
              </p:cNvSpPr>
              <p:nvPr/>
            </p:nvSpPr>
            <p:spPr bwMode="auto">
              <a:xfrm>
                <a:off x="1872" y="2365"/>
                <a:ext cx="1321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RLGTPP (indicate site, state or regional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7" name="Rectangle 159"/>
              <p:cNvSpPr>
                <a:spLocks noChangeArrowheads="1"/>
              </p:cNvSpPr>
              <p:nvPr/>
            </p:nvSpPr>
            <p:spPr bwMode="auto">
              <a:xfrm>
                <a:off x="1765" y="2445"/>
                <a:ext cx="1452" cy="82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88" name="Rectangle 160"/>
              <p:cNvSpPr>
                <a:spLocks noChangeArrowheads="1"/>
              </p:cNvSpPr>
              <p:nvPr/>
            </p:nvSpPr>
            <p:spPr bwMode="auto">
              <a:xfrm>
                <a:off x="1872" y="2447"/>
                <a:ext cx="81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level and in what region)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9" name="Rectangle 161"/>
              <p:cNvSpPr>
                <a:spLocks noChangeArrowheads="1"/>
              </p:cNvSpPr>
              <p:nvPr/>
            </p:nvSpPr>
            <p:spPr bwMode="auto">
              <a:xfrm>
                <a:off x="2645" y="2446"/>
                <a:ext cx="5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0" name="Rectangle 162"/>
              <p:cNvSpPr>
                <a:spLocks noChangeArrowheads="1"/>
              </p:cNvSpPr>
              <p:nvPr/>
            </p:nvSpPr>
            <p:spPr bwMode="auto">
              <a:xfrm>
                <a:off x="173" y="2273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91" name="Line 163"/>
              <p:cNvSpPr>
                <a:spLocks noChangeShapeType="1"/>
              </p:cNvSpPr>
              <p:nvPr/>
            </p:nvSpPr>
            <p:spPr bwMode="auto">
              <a:xfrm>
                <a:off x="173" y="227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92" name="Line 164"/>
              <p:cNvSpPr>
                <a:spLocks noChangeShapeType="1"/>
              </p:cNvSpPr>
              <p:nvPr/>
            </p:nvSpPr>
            <p:spPr bwMode="auto">
              <a:xfrm>
                <a:off x="173" y="227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93" name="Rectangle 165"/>
              <p:cNvSpPr>
                <a:spLocks noChangeArrowheads="1"/>
              </p:cNvSpPr>
              <p:nvPr/>
            </p:nvSpPr>
            <p:spPr bwMode="auto">
              <a:xfrm>
                <a:off x="173" y="2273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94" name="Line 166"/>
              <p:cNvSpPr>
                <a:spLocks noChangeShapeType="1"/>
              </p:cNvSpPr>
              <p:nvPr/>
            </p:nvSpPr>
            <p:spPr bwMode="auto">
              <a:xfrm>
                <a:off x="173" y="227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95" name="Line 167"/>
              <p:cNvSpPr>
                <a:spLocks noChangeShapeType="1"/>
              </p:cNvSpPr>
              <p:nvPr/>
            </p:nvSpPr>
            <p:spPr bwMode="auto">
              <a:xfrm>
                <a:off x="173" y="227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96" name="Rectangle 168"/>
              <p:cNvSpPr>
                <a:spLocks noChangeArrowheads="1"/>
              </p:cNvSpPr>
              <p:nvPr/>
            </p:nvSpPr>
            <p:spPr bwMode="auto">
              <a:xfrm>
                <a:off x="175" y="227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97" name="Line 169"/>
              <p:cNvSpPr>
                <a:spLocks noChangeShapeType="1"/>
              </p:cNvSpPr>
              <p:nvPr/>
            </p:nvSpPr>
            <p:spPr bwMode="auto">
              <a:xfrm>
                <a:off x="175" y="227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98" name="Line 170"/>
              <p:cNvSpPr>
                <a:spLocks noChangeShapeType="1"/>
              </p:cNvSpPr>
              <p:nvPr/>
            </p:nvSpPr>
            <p:spPr bwMode="auto">
              <a:xfrm>
                <a:off x="175" y="227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99" name="Rectangle 171"/>
              <p:cNvSpPr>
                <a:spLocks noChangeArrowheads="1"/>
              </p:cNvSpPr>
              <p:nvPr/>
            </p:nvSpPr>
            <p:spPr bwMode="auto">
              <a:xfrm>
                <a:off x="178" y="2273"/>
                <a:ext cx="155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0" name="Line 172"/>
              <p:cNvSpPr>
                <a:spLocks noChangeShapeType="1"/>
              </p:cNvSpPr>
              <p:nvPr/>
            </p:nvSpPr>
            <p:spPr bwMode="auto">
              <a:xfrm>
                <a:off x="178" y="2273"/>
                <a:ext cx="155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1" name="Rectangle 173"/>
              <p:cNvSpPr>
                <a:spLocks noChangeArrowheads="1"/>
              </p:cNvSpPr>
              <p:nvPr/>
            </p:nvSpPr>
            <p:spPr bwMode="auto">
              <a:xfrm>
                <a:off x="1731" y="227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2" name="Line 174"/>
              <p:cNvSpPr>
                <a:spLocks noChangeShapeType="1"/>
              </p:cNvSpPr>
              <p:nvPr/>
            </p:nvSpPr>
            <p:spPr bwMode="auto">
              <a:xfrm>
                <a:off x="1731" y="227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3" name="Line 175"/>
              <p:cNvSpPr>
                <a:spLocks noChangeShapeType="1"/>
              </p:cNvSpPr>
              <p:nvPr/>
            </p:nvSpPr>
            <p:spPr bwMode="auto">
              <a:xfrm>
                <a:off x="1731" y="227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4" name="Rectangle 176"/>
              <p:cNvSpPr>
                <a:spLocks noChangeArrowheads="1"/>
              </p:cNvSpPr>
              <p:nvPr/>
            </p:nvSpPr>
            <p:spPr bwMode="auto">
              <a:xfrm>
                <a:off x="1734" y="2273"/>
                <a:ext cx="15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5" name="Line 177"/>
              <p:cNvSpPr>
                <a:spLocks noChangeShapeType="1"/>
              </p:cNvSpPr>
              <p:nvPr/>
            </p:nvSpPr>
            <p:spPr bwMode="auto">
              <a:xfrm>
                <a:off x="1734" y="2273"/>
                <a:ext cx="15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6" name="Rectangle 178"/>
              <p:cNvSpPr>
                <a:spLocks noChangeArrowheads="1"/>
              </p:cNvSpPr>
              <p:nvPr/>
            </p:nvSpPr>
            <p:spPr bwMode="auto">
              <a:xfrm>
                <a:off x="3248" y="227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7" name="Line 179"/>
              <p:cNvSpPr>
                <a:spLocks noChangeShapeType="1"/>
              </p:cNvSpPr>
              <p:nvPr/>
            </p:nvSpPr>
            <p:spPr bwMode="auto">
              <a:xfrm>
                <a:off x="3248" y="227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8" name="Line 180"/>
              <p:cNvSpPr>
                <a:spLocks noChangeShapeType="1"/>
              </p:cNvSpPr>
              <p:nvPr/>
            </p:nvSpPr>
            <p:spPr bwMode="auto">
              <a:xfrm>
                <a:off x="3248" y="227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09" name="Rectangle 181"/>
              <p:cNvSpPr>
                <a:spLocks noChangeArrowheads="1"/>
              </p:cNvSpPr>
              <p:nvPr/>
            </p:nvSpPr>
            <p:spPr bwMode="auto">
              <a:xfrm>
                <a:off x="173" y="2276"/>
                <a:ext cx="2" cy="25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0" name="Line 182"/>
              <p:cNvSpPr>
                <a:spLocks noChangeShapeType="1"/>
              </p:cNvSpPr>
              <p:nvPr/>
            </p:nvSpPr>
            <p:spPr bwMode="auto">
              <a:xfrm>
                <a:off x="173" y="2276"/>
                <a:ext cx="0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1" name="Rectangle 183"/>
              <p:cNvSpPr>
                <a:spLocks noChangeArrowheads="1"/>
              </p:cNvSpPr>
              <p:nvPr/>
            </p:nvSpPr>
            <p:spPr bwMode="auto">
              <a:xfrm>
                <a:off x="1731" y="2276"/>
                <a:ext cx="3" cy="25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2" name="Line 184"/>
              <p:cNvSpPr>
                <a:spLocks noChangeShapeType="1"/>
              </p:cNvSpPr>
              <p:nvPr/>
            </p:nvSpPr>
            <p:spPr bwMode="auto">
              <a:xfrm>
                <a:off x="1731" y="2276"/>
                <a:ext cx="0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3" name="Rectangle 185"/>
              <p:cNvSpPr>
                <a:spLocks noChangeArrowheads="1"/>
              </p:cNvSpPr>
              <p:nvPr/>
            </p:nvSpPr>
            <p:spPr bwMode="auto">
              <a:xfrm>
                <a:off x="3248" y="2276"/>
                <a:ext cx="3" cy="25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4" name="Line 186"/>
              <p:cNvSpPr>
                <a:spLocks noChangeShapeType="1"/>
              </p:cNvSpPr>
              <p:nvPr/>
            </p:nvSpPr>
            <p:spPr bwMode="auto">
              <a:xfrm>
                <a:off x="3248" y="2276"/>
                <a:ext cx="0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5" name="Rectangle 187"/>
              <p:cNvSpPr>
                <a:spLocks noChangeArrowheads="1"/>
              </p:cNvSpPr>
              <p:nvPr/>
            </p:nvSpPr>
            <p:spPr bwMode="auto">
              <a:xfrm>
                <a:off x="175" y="2530"/>
                <a:ext cx="1556" cy="41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6" name="Rectangle 188"/>
              <p:cNvSpPr>
                <a:spLocks noChangeArrowheads="1"/>
              </p:cNvSpPr>
              <p:nvPr/>
            </p:nvSpPr>
            <p:spPr bwMode="auto">
              <a:xfrm>
                <a:off x="175" y="2571"/>
                <a:ext cx="31" cy="169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7" name="Rectangle 189"/>
              <p:cNvSpPr>
                <a:spLocks noChangeArrowheads="1"/>
              </p:cNvSpPr>
              <p:nvPr/>
            </p:nvSpPr>
            <p:spPr bwMode="auto">
              <a:xfrm>
                <a:off x="1700" y="2571"/>
                <a:ext cx="31" cy="169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8" name="Rectangle 190"/>
              <p:cNvSpPr>
                <a:spLocks noChangeArrowheads="1"/>
              </p:cNvSpPr>
              <p:nvPr/>
            </p:nvSpPr>
            <p:spPr bwMode="auto">
              <a:xfrm>
                <a:off x="175" y="2740"/>
                <a:ext cx="1556" cy="41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19" name="Rectangle 191"/>
              <p:cNvSpPr>
                <a:spLocks noChangeArrowheads="1"/>
              </p:cNvSpPr>
              <p:nvPr/>
            </p:nvSpPr>
            <p:spPr bwMode="auto">
              <a:xfrm>
                <a:off x="206" y="2571"/>
                <a:ext cx="1494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20" name="Rectangle 192"/>
              <p:cNvSpPr>
                <a:spLocks noChangeArrowheads="1"/>
              </p:cNvSpPr>
              <p:nvPr/>
            </p:nvSpPr>
            <p:spPr bwMode="auto">
              <a:xfrm>
                <a:off x="206" y="2570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1" name="Rectangle 193"/>
              <p:cNvSpPr>
                <a:spLocks noChangeArrowheads="1"/>
              </p:cNvSpPr>
              <p:nvPr/>
            </p:nvSpPr>
            <p:spPr bwMode="auto">
              <a:xfrm>
                <a:off x="239" y="2578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2" name="Rectangle 194"/>
              <p:cNvSpPr>
                <a:spLocks noChangeArrowheads="1"/>
              </p:cNvSpPr>
              <p:nvPr/>
            </p:nvSpPr>
            <p:spPr bwMode="auto">
              <a:xfrm>
                <a:off x="313" y="2578"/>
                <a:ext cx="13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Signed original of the code of conduct and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3" name="Rectangle 195"/>
              <p:cNvSpPr>
                <a:spLocks noChangeArrowheads="1"/>
              </p:cNvSpPr>
              <p:nvPr/>
            </p:nvSpPr>
            <p:spPr bwMode="auto">
              <a:xfrm>
                <a:off x="206" y="2658"/>
                <a:ext cx="1494" cy="82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24" name="Rectangle 196"/>
              <p:cNvSpPr>
                <a:spLocks noChangeArrowheads="1"/>
              </p:cNvSpPr>
              <p:nvPr/>
            </p:nvSpPr>
            <p:spPr bwMode="auto">
              <a:xfrm>
                <a:off x="313" y="2660"/>
                <a:ext cx="22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ethics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5" name="Rectangle 197"/>
              <p:cNvSpPr>
                <a:spLocks noChangeArrowheads="1"/>
              </p:cNvSpPr>
              <p:nvPr/>
            </p:nvSpPr>
            <p:spPr bwMode="auto">
              <a:xfrm>
                <a:off x="499" y="266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6" name="Rectangle 198"/>
              <p:cNvSpPr>
                <a:spLocks noChangeArrowheads="1"/>
              </p:cNvSpPr>
              <p:nvPr/>
            </p:nvSpPr>
            <p:spPr bwMode="auto">
              <a:xfrm>
                <a:off x="1734" y="2530"/>
                <a:ext cx="31" cy="251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27" name="Rectangle 199"/>
              <p:cNvSpPr>
                <a:spLocks noChangeArrowheads="1"/>
              </p:cNvSpPr>
              <p:nvPr/>
            </p:nvSpPr>
            <p:spPr bwMode="auto">
              <a:xfrm>
                <a:off x="3217" y="2530"/>
                <a:ext cx="31" cy="251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28" name="Rectangle 200"/>
              <p:cNvSpPr>
                <a:spLocks noChangeArrowheads="1"/>
              </p:cNvSpPr>
              <p:nvPr/>
            </p:nvSpPr>
            <p:spPr bwMode="auto">
              <a:xfrm>
                <a:off x="1765" y="2530"/>
                <a:ext cx="1452" cy="87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29" name="Rectangle 201"/>
              <p:cNvSpPr>
                <a:spLocks noChangeArrowheads="1"/>
              </p:cNvSpPr>
              <p:nvPr/>
            </p:nvSpPr>
            <p:spPr bwMode="auto">
              <a:xfrm>
                <a:off x="1765" y="2528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0" name="Rectangle 202"/>
              <p:cNvSpPr>
                <a:spLocks noChangeArrowheads="1"/>
              </p:cNvSpPr>
              <p:nvPr/>
            </p:nvSpPr>
            <p:spPr bwMode="auto">
              <a:xfrm>
                <a:off x="1798" y="2536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1" name="Rectangle 203"/>
              <p:cNvSpPr>
                <a:spLocks noChangeArrowheads="1"/>
              </p:cNvSpPr>
              <p:nvPr/>
            </p:nvSpPr>
            <p:spPr bwMode="auto">
              <a:xfrm>
                <a:off x="1872" y="2536"/>
                <a:ext cx="114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Complete 16 week subsidised and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2" name="Rectangle 204"/>
              <p:cNvSpPr>
                <a:spLocks noChangeArrowheads="1"/>
              </p:cNvSpPr>
              <p:nvPr/>
            </p:nvSpPr>
            <p:spPr bwMode="auto">
              <a:xfrm>
                <a:off x="1765" y="2617"/>
                <a:ext cx="1452" cy="82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73" y="2527"/>
              <a:ext cx="3078" cy="1218"/>
              <a:chOff x="173" y="2527"/>
              <a:chExt cx="3078" cy="1218"/>
            </a:xfrm>
          </p:grpSpPr>
          <p:sp>
            <p:nvSpPr>
              <p:cNvPr id="3163" name="Rectangle 206"/>
              <p:cNvSpPr>
                <a:spLocks noChangeArrowheads="1"/>
              </p:cNvSpPr>
              <p:nvPr/>
            </p:nvSpPr>
            <p:spPr bwMode="auto">
              <a:xfrm>
                <a:off x="1872" y="2619"/>
                <a:ext cx="136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monitored training programme (10 weeks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4" name="Rectangle 207"/>
              <p:cNvSpPr>
                <a:spLocks noChangeArrowheads="1"/>
              </p:cNvSpPr>
              <p:nvPr/>
            </p:nvSpPr>
            <p:spPr bwMode="auto">
              <a:xfrm>
                <a:off x="1765" y="2699"/>
                <a:ext cx="1452" cy="82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65" name="Rectangle 208"/>
              <p:cNvSpPr>
                <a:spLocks noChangeArrowheads="1"/>
              </p:cNvSpPr>
              <p:nvPr/>
            </p:nvSpPr>
            <p:spPr bwMode="auto">
              <a:xfrm>
                <a:off x="1872" y="2701"/>
                <a:ext cx="118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field work and six weeks theoretical)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6" name="Rectangle 209"/>
              <p:cNvSpPr>
                <a:spLocks noChangeArrowheads="1"/>
              </p:cNvSpPr>
              <p:nvPr/>
            </p:nvSpPr>
            <p:spPr bwMode="auto">
              <a:xfrm>
                <a:off x="3014" y="2701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7" name="Rectangle 210"/>
              <p:cNvSpPr>
                <a:spLocks noChangeArrowheads="1"/>
              </p:cNvSpPr>
              <p:nvPr/>
            </p:nvSpPr>
            <p:spPr bwMode="auto">
              <a:xfrm>
                <a:off x="173" y="2527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61" name="Line 211"/>
              <p:cNvSpPr>
                <a:spLocks noChangeShapeType="1"/>
              </p:cNvSpPr>
              <p:nvPr/>
            </p:nvSpPr>
            <p:spPr bwMode="auto">
              <a:xfrm>
                <a:off x="173" y="252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62" name="Line 212"/>
              <p:cNvSpPr>
                <a:spLocks noChangeShapeType="1"/>
              </p:cNvSpPr>
              <p:nvPr/>
            </p:nvSpPr>
            <p:spPr bwMode="auto">
              <a:xfrm>
                <a:off x="173" y="2527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63" name="Rectangle 213"/>
              <p:cNvSpPr>
                <a:spLocks noChangeArrowheads="1"/>
              </p:cNvSpPr>
              <p:nvPr/>
            </p:nvSpPr>
            <p:spPr bwMode="auto">
              <a:xfrm>
                <a:off x="175" y="2527"/>
                <a:ext cx="155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64" name="Line 214"/>
              <p:cNvSpPr>
                <a:spLocks noChangeShapeType="1"/>
              </p:cNvSpPr>
              <p:nvPr/>
            </p:nvSpPr>
            <p:spPr bwMode="auto">
              <a:xfrm>
                <a:off x="175" y="2527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66" name="Rectangle 215"/>
              <p:cNvSpPr>
                <a:spLocks noChangeArrowheads="1"/>
              </p:cNvSpPr>
              <p:nvPr/>
            </p:nvSpPr>
            <p:spPr bwMode="auto">
              <a:xfrm>
                <a:off x="1731" y="252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67" name="Line 216"/>
              <p:cNvSpPr>
                <a:spLocks noChangeShapeType="1"/>
              </p:cNvSpPr>
              <p:nvPr/>
            </p:nvSpPr>
            <p:spPr bwMode="auto">
              <a:xfrm>
                <a:off x="1731" y="252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68" name="Line 217"/>
              <p:cNvSpPr>
                <a:spLocks noChangeShapeType="1"/>
              </p:cNvSpPr>
              <p:nvPr/>
            </p:nvSpPr>
            <p:spPr bwMode="auto">
              <a:xfrm>
                <a:off x="1731" y="2527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69" name="Rectangle 218"/>
              <p:cNvSpPr>
                <a:spLocks noChangeArrowheads="1"/>
              </p:cNvSpPr>
              <p:nvPr/>
            </p:nvSpPr>
            <p:spPr bwMode="auto">
              <a:xfrm>
                <a:off x="1734" y="2527"/>
                <a:ext cx="15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0" name="Line 219"/>
              <p:cNvSpPr>
                <a:spLocks noChangeShapeType="1"/>
              </p:cNvSpPr>
              <p:nvPr/>
            </p:nvSpPr>
            <p:spPr bwMode="auto">
              <a:xfrm>
                <a:off x="1734" y="2527"/>
                <a:ext cx="15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1" name="Rectangle 220"/>
              <p:cNvSpPr>
                <a:spLocks noChangeArrowheads="1"/>
              </p:cNvSpPr>
              <p:nvPr/>
            </p:nvSpPr>
            <p:spPr bwMode="auto">
              <a:xfrm>
                <a:off x="3248" y="252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2" name="Line 221"/>
              <p:cNvSpPr>
                <a:spLocks noChangeShapeType="1"/>
              </p:cNvSpPr>
              <p:nvPr/>
            </p:nvSpPr>
            <p:spPr bwMode="auto">
              <a:xfrm>
                <a:off x="3248" y="252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3" name="Line 222"/>
              <p:cNvSpPr>
                <a:spLocks noChangeShapeType="1"/>
              </p:cNvSpPr>
              <p:nvPr/>
            </p:nvSpPr>
            <p:spPr bwMode="auto">
              <a:xfrm>
                <a:off x="3248" y="2527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4" name="Rectangle 223"/>
              <p:cNvSpPr>
                <a:spLocks noChangeArrowheads="1"/>
              </p:cNvSpPr>
              <p:nvPr/>
            </p:nvSpPr>
            <p:spPr bwMode="auto">
              <a:xfrm>
                <a:off x="173" y="2530"/>
                <a:ext cx="2" cy="25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5" name="Line 224"/>
              <p:cNvSpPr>
                <a:spLocks noChangeShapeType="1"/>
              </p:cNvSpPr>
              <p:nvPr/>
            </p:nvSpPr>
            <p:spPr bwMode="auto">
              <a:xfrm>
                <a:off x="173" y="2530"/>
                <a:ext cx="0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6" name="Rectangle 225"/>
              <p:cNvSpPr>
                <a:spLocks noChangeArrowheads="1"/>
              </p:cNvSpPr>
              <p:nvPr/>
            </p:nvSpPr>
            <p:spPr bwMode="auto">
              <a:xfrm>
                <a:off x="1731" y="2530"/>
                <a:ext cx="3" cy="25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7" name="Line 226"/>
              <p:cNvSpPr>
                <a:spLocks noChangeShapeType="1"/>
              </p:cNvSpPr>
              <p:nvPr/>
            </p:nvSpPr>
            <p:spPr bwMode="auto">
              <a:xfrm>
                <a:off x="1731" y="2530"/>
                <a:ext cx="0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8" name="Rectangle 227"/>
              <p:cNvSpPr>
                <a:spLocks noChangeArrowheads="1"/>
              </p:cNvSpPr>
              <p:nvPr/>
            </p:nvSpPr>
            <p:spPr bwMode="auto">
              <a:xfrm>
                <a:off x="3248" y="2530"/>
                <a:ext cx="3" cy="25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79" name="Line 228"/>
              <p:cNvSpPr>
                <a:spLocks noChangeShapeType="1"/>
              </p:cNvSpPr>
              <p:nvPr/>
            </p:nvSpPr>
            <p:spPr bwMode="auto">
              <a:xfrm>
                <a:off x="3248" y="2530"/>
                <a:ext cx="0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80" name="Rectangle 229"/>
              <p:cNvSpPr>
                <a:spLocks noChangeArrowheads="1"/>
              </p:cNvSpPr>
              <p:nvPr/>
            </p:nvSpPr>
            <p:spPr bwMode="auto">
              <a:xfrm>
                <a:off x="175" y="2784"/>
                <a:ext cx="31" cy="169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81" name="Rectangle 230"/>
              <p:cNvSpPr>
                <a:spLocks noChangeArrowheads="1"/>
              </p:cNvSpPr>
              <p:nvPr/>
            </p:nvSpPr>
            <p:spPr bwMode="auto">
              <a:xfrm>
                <a:off x="1700" y="2784"/>
                <a:ext cx="31" cy="169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82" name="Rectangle 231"/>
              <p:cNvSpPr>
                <a:spLocks noChangeArrowheads="1"/>
              </p:cNvSpPr>
              <p:nvPr/>
            </p:nvSpPr>
            <p:spPr bwMode="auto">
              <a:xfrm>
                <a:off x="206" y="2784"/>
                <a:ext cx="1494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83" name="Rectangle 232"/>
              <p:cNvSpPr>
                <a:spLocks noChangeArrowheads="1"/>
              </p:cNvSpPr>
              <p:nvPr/>
            </p:nvSpPr>
            <p:spPr bwMode="auto">
              <a:xfrm>
                <a:off x="206" y="2782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4" name="Rectangle 233"/>
              <p:cNvSpPr>
                <a:spLocks noChangeArrowheads="1"/>
              </p:cNvSpPr>
              <p:nvPr/>
            </p:nvSpPr>
            <p:spPr bwMode="auto">
              <a:xfrm>
                <a:off x="239" y="279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5" name="Rectangle 234"/>
              <p:cNvSpPr>
                <a:spLocks noChangeArrowheads="1"/>
              </p:cNvSpPr>
              <p:nvPr/>
            </p:nvSpPr>
            <p:spPr bwMode="auto">
              <a:xfrm>
                <a:off x="313" y="2790"/>
                <a:ext cx="35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Certified 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6" name="Rectangle 235"/>
              <p:cNvSpPr>
                <a:spLocks noChangeArrowheads="1"/>
              </p:cNvSpPr>
              <p:nvPr/>
            </p:nvSpPr>
            <p:spPr bwMode="auto">
              <a:xfrm>
                <a:off x="635" y="2790"/>
                <a:ext cx="1081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opy of proof of assessment from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7" name="Rectangle 236"/>
              <p:cNvSpPr>
                <a:spLocks noChangeArrowheads="1"/>
              </p:cNvSpPr>
              <p:nvPr/>
            </p:nvSpPr>
            <p:spPr bwMode="auto">
              <a:xfrm>
                <a:off x="206" y="2871"/>
                <a:ext cx="1494" cy="82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88" name="Rectangle 237"/>
              <p:cNvSpPr>
                <a:spLocks noChangeArrowheads="1"/>
              </p:cNvSpPr>
              <p:nvPr/>
            </p:nvSpPr>
            <p:spPr bwMode="auto">
              <a:xfrm>
                <a:off x="313" y="2873"/>
                <a:ext cx="46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CATHSSETA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9" name="Rectangle 238"/>
              <p:cNvSpPr>
                <a:spLocks noChangeArrowheads="1"/>
              </p:cNvSpPr>
              <p:nvPr/>
            </p:nvSpPr>
            <p:spPr bwMode="auto">
              <a:xfrm>
                <a:off x="741" y="2873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0" name="Rectangle 239"/>
              <p:cNvSpPr>
                <a:spLocks noChangeArrowheads="1"/>
              </p:cNvSpPr>
              <p:nvPr/>
            </p:nvSpPr>
            <p:spPr bwMode="auto">
              <a:xfrm>
                <a:off x="1734" y="2784"/>
                <a:ext cx="31" cy="169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591" name="Rectangle 240"/>
              <p:cNvSpPr>
                <a:spLocks noChangeArrowheads="1"/>
              </p:cNvSpPr>
              <p:nvPr/>
            </p:nvSpPr>
            <p:spPr bwMode="auto">
              <a:xfrm>
                <a:off x="3217" y="2784"/>
                <a:ext cx="31" cy="169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68" name="Rectangle 241"/>
              <p:cNvSpPr>
                <a:spLocks noChangeArrowheads="1"/>
              </p:cNvSpPr>
              <p:nvPr/>
            </p:nvSpPr>
            <p:spPr bwMode="auto">
              <a:xfrm>
                <a:off x="1765" y="2784"/>
                <a:ext cx="1452" cy="87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69" name="Rectangle 242"/>
              <p:cNvSpPr>
                <a:spLocks noChangeArrowheads="1"/>
              </p:cNvSpPr>
              <p:nvPr/>
            </p:nvSpPr>
            <p:spPr bwMode="auto">
              <a:xfrm>
                <a:off x="1765" y="2782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0" name="Rectangle 243"/>
              <p:cNvSpPr>
                <a:spLocks noChangeArrowheads="1"/>
              </p:cNvSpPr>
              <p:nvPr/>
            </p:nvSpPr>
            <p:spPr bwMode="auto">
              <a:xfrm>
                <a:off x="1798" y="2790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1" name="Rectangle 244"/>
              <p:cNvSpPr>
                <a:spLocks noChangeArrowheads="1"/>
              </p:cNvSpPr>
              <p:nvPr/>
            </p:nvSpPr>
            <p:spPr bwMode="auto">
              <a:xfrm>
                <a:off x="1872" y="2790"/>
                <a:ext cx="98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Once completed register as 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2" name="Rectangle 245"/>
              <p:cNvSpPr>
                <a:spLocks noChangeArrowheads="1"/>
              </p:cNvSpPr>
              <p:nvPr/>
            </p:nvSpPr>
            <p:spPr bwMode="auto">
              <a:xfrm>
                <a:off x="2816" y="2790"/>
                <a:ext cx="3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te, state 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3" name="Rectangle 246"/>
              <p:cNvSpPr>
                <a:spLocks noChangeArrowheads="1"/>
              </p:cNvSpPr>
              <p:nvPr/>
            </p:nvSpPr>
            <p:spPr bwMode="auto">
              <a:xfrm>
                <a:off x="1765" y="2871"/>
                <a:ext cx="1452" cy="82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74" name="Rectangle 247"/>
              <p:cNvSpPr>
                <a:spLocks noChangeArrowheads="1"/>
              </p:cNvSpPr>
              <p:nvPr/>
            </p:nvSpPr>
            <p:spPr bwMode="auto">
              <a:xfrm>
                <a:off x="1872" y="2873"/>
                <a:ext cx="50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regional guide.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5" name="Rectangle 248"/>
              <p:cNvSpPr>
                <a:spLocks noChangeArrowheads="1"/>
              </p:cNvSpPr>
              <p:nvPr/>
            </p:nvSpPr>
            <p:spPr bwMode="auto">
              <a:xfrm>
                <a:off x="2340" y="2873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6" name="Rectangle 249"/>
              <p:cNvSpPr>
                <a:spLocks noChangeArrowheads="1"/>
              </p:cNvSpPr>
              <p:nvPr/>
            </p:nvSpPr>
            <p:spPr bwMode="auto">
              <a:xfrm>
                <a:off x="173" y="2781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77" name="Line 250"/>
              <p:cNvSpPr>
                <a:spLocks noChangeShapeType="1"/>
              </p:cNvSpPr>
              <p:nvPr/>
            </p:nvSpPr>
            <p:spPr bwMode="auto">
              <a:xfrm>
                <a:off x="173" y="2781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78" name="Line 251"/>
              <p:cNvSpPr>
                <a:spLocks noChangeShapeType="1"/>
              </p:cNvSpPr>
              <p:nvPr/>
            </p:nvSpPr>
            <p:spPr bwMode="auto">
              <a:xfrm>
                <a:off x="173" y="278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79" name="Rectangle 252"/>
              <p:cNvSpPr>
                <a:spLocks noChangeArrowheads="1"/>
              </p:cNvSpPr>
              <p:nvPr/>
            </p:nvSpPr>
            <p:spPr bwMode="auto">
              <a:xfrm>
                <a:off x="175" y="2781"/>
                <a:ext cx="155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0" name="Line 253"/>
              <p:cNvSpPr>
                <a:spLocks noChangeShapeType="1"/>
              </p:cNvSpPr>
              <p:nvPr/>
            </p:nvSpPr>
            <p:spPr bwMode="auto">
              <a:xfrm>
                <a:off x="175" y="2781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1" name="Rectangle 254"/>
              <p:cNvSpPr>
                <a:spLocks noChangeArrowheads="1"/>
              </p:cNvSpPr>
              <p:nvPr/>
            </p:nvSpPr>
            <p:spPr bwMode="auto">
              <a:xfrm>
                <a:off x="1731" y="2781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2" name="Line 255"/>
              <p:cNvSpPr>
                <a:spLocks noChangeShapeType="1"/>
              </p:cNvSpPr>
              <p:nvPr/>
            </p:nvSpPr>
            <p:spPr bwMode="auto">
              <a:xfrm>
                <a:off x="1731" y="2781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3" name="Line 256"/>
              <p:cNvSpPr>
                <a:spLocks noChangeShapeType="1"/>
              </p:cNvSpPr>
              <p:nvPr/>
            </p:nvSpPr>
            <p:spPr bwMode="auto">
              <a:xfrm>
                <a:off x="1731" y="278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4" name="Rectangle 257"/>
              <p:cNvSpPr>
                <a:spLocks noChangeArrowheads="1"/>
              </p:cNvSpPr>
              <p:nvPr/>
            </p:nvSpPr>
            <p:spPr bwMode="auto">
              <a:xfrm>
                <a:off x="1734" y="2781"/>
                <a:ext cx="15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5" name="Line 258"/>
              <p:cNvSpPr>
                <a:spLocks noChangeShapeType="1"/>
              </p:cNvSpPr>
              <p:nvPr/>
            </p:nvSpPr>
            <p:spPr bwMode="auto">
              <a:xfrm>
                <a:off x="1734" y="2781"/>
                <a:ext cx="15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6" name="Rectangle 259"/>
              <p:cNvSpPr>
                <a:spLocks noChangeArrowheads="1"/>
              </p:cNvSpPr>
              <p:nvPr/>
            </p:nvSpPr>
            <p:spPr bwMode="auto">
              <a:xfrm>
                <a:off x="3248" y="2781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7" name="Line 260"/>
              <p:cNvSpPr>
                <a:spLocks noChangeShapeType="1"/>
              </p:cNvSpPr>
              <p:nvPr/>
            </p:nvSpPr>
            <p:spPr bwMode="auto">
              <a:xfrm>
                <a:off x="3248" y="2781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8" name="Line 261"/>
              <p:cNvSpPr>
                <a:spLocks noChangeShapeType="1"/>
              </p:cNvSpPr>
              <p:nvPr/>
            </p:nvSpPr>
            <p:spPr bwMode="auto">
              <a:xfrm>
                <a:off x="3248" y="278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89" name="Rectangle 262"/>
              <p:cNvSpPr>
                <a:spLocks noChangeArrowheads="1"/>
              </p:cNvSpPr>
              <p:nvPr/>
            </p:nvSpPr>
            <p:spPr bwMode="auto">
              <a:xfrm>
                <a:off x="173" y="2784"/>
                <a:ext cx="2" cy="1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0" name="Line 263"/>
              <p:cNvSpPr>
                <a:spLocks noChangeShapeType="1"/>
              </p:cNvSpPr>
              <p:nvPr/>
            </p:nvSpPr>
            <p:spPr bwMode="auto">
              <a:xfrm>
                <a:off x="173" y="2784"/>
                <a:ext cx="0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1" name="Rectangle 264"/>
              <p:cNvSpPr>
                <a:spLocks noChangeArrowheads="1"/>
              </p:cNvSpPr>
              <p:nvPr/>
            </p:nvSpPr>
            <p:spPr bwMode="auto">
              <a:xfrm>
                <a:off x="1731" y="2784"/>
                <a:ext cx="3" cy="1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2" name="Line 265"/>
              <p:cNvSpPr>
                <a:spLocks noChangeShapeType="1"/>
              </p:cNvSpPr>
              <p:nvPr/>
            </p:nvSpPr>
            <p:spPr bwMode="auto">
              <a:xfrm>
                <a:off x="1731" y="2784"/>
                <a:ext cx="0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3" name="Rectangle 266"/>
              <p:cNvSpPr>
                <a:spLocks noChangeArrowheads="1"/>
              </p:cNvSpPr>
              <p:nvPr/>
            </p:nvSpPr>
            <p:spPr bwMode="auto">
              <a:xfrm>
                <a:off x="3248" y="2784"/>
                <a:ext cx="3" cy="1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4" name="Line 267"/>
              <p:cNvSpPr>
                <a:spLocks noChangeShapeType="1"/>
              </p:cNvSpPr>
              <p:nvPr/>
            </p:nvSpPr>
            <p:spPr bwMode="auto">
              <a:xfrm>
                <a:off x="3248" y="2784"/>
                <a:ext cx="0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5" name="Rectangle 268"/>
              <p:cNvSpPr>
                <a:spLocks noChangeArrowheads="1"/>
              </p:cNvSpPr>
              <p:nvPr/>
            </p:nvSpPr>
            <p:spPr bwMode="auto">
              <a:xfrm>
                <a:off x="175" y="2956"/>
                <a:ext cx="1556" cy="41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6" name="Rectangle 269"/>
              <p:cNvSpPr>
                <a:spLocks noChangeArrowheads="1"/>
              </p:cNvSpPr>
              <p:nvPr/>
            </p:nvSpPr>
            <p:spPr bwMode="auto">
              <a:xfrm>
                <a:off x="175" y="2997"/>
                <a:ext cx="31" cy="86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7" name="Rectangle 270"/>
              <p:cNvSpPr>
                <a:spLocks noChangeArrowheads="1"/>
              </p:cNvSpPr>
              <p:nvPr/>
            </p:nvSpPr>
            <p:spPr bwMode="auto">
              <a:xfrm>
                <a:off x="1700" y="2997"/>
                <a:ext cx="31" cy="86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8" name="Rectangle 271"/>
              <p:cNvSpPr>
                <a:spLocks noChangeArrowheads="1"/>
              </p:cNvSpPr>
              <p:nvPr/>
            </p:nvSpPr>
            <p:spPr bwMode="auto">
              <a:xfrm>
                <a:off x="175" y="3083"/>
                <a:ext cx="1556" cy="42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99" name="Rectangle 272"/>
              <p:cNvSpPr>
                <a:spLocks noChangeArrowheads="1"/>
              </p:cNvSpPr>
              <p:nvPr/>
            </p:nvSpPr>
            <p:spPr bwMode="auto">
              <a:xfrm>
                <a:off x="206" y="2997"/>
                <a:ext cx="1494" cy="86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00" name="Rectangle 273"/>
              <p:cNvSpPr>
                <a:spLocks noChangeArrowheads="1"/>
              </p:cNvSpPr>
              <p:nvPr/>
            </p:nvSpPr>
            <p:spPr bwMode="auto">
              <a:xfrm>
                <a:off x="206" y="2996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1" name="Rectangle 274"/>
              <p:cNvSpPr>
                <a:spLocks noChangeArrowheads="1"/>
              </p:cNvSpPr>
              <p:nvPr/>
            </p:nvSpPr>
            <p:spPr bwMode="auto">
              <a:xfrm>
                <a:off x="239" y="3004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2" name="Rectangle 275"/>
              <p:cNvSpPr>
                <a:spLocks noChangeArrowheads="1"/>
              </p:cNvSpPr>
              <p:nvPr/>
            </p:nvSpPr>
            <p:spPr bwMode="auto">
              <a:xfrm>
                <a:off x="313" y="3004"/>
                <a:ext cx="133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Certified copy of CATHSSETA certificate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3" name="Rectangle 276"/>
              <p:cNvSpPr>
                <a:spLocks noChangeArrowheads="1"/>
              </p:cNvSpPr>
              <p:nvPr/>
            </p:nvSpPr>
            <p:spPr bwMode="auto">
              <a:xfrm>
                <a:off x="1602" y="3004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4" name="Rectangle 277"/>
              <p:cNvSpPr>
                <a:spLocks noChangeArrowheads="1"/>
              </p:cNvSpPr>
              <p:nvPr/>
            </p:nvSpPr>
            <p:spPr bwMode="auto">
              <a:xfrm>
                <a:off x="1734" y="2956"/>
                <a:ext cx="31" cy="169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05" name="Rectangle 278"/>
              <p:cNvSpPr>
                <a:spLocks noChangeArrowheads="1"/>
              </p:cNvSpPr>
              <p:nvPr/>
            </p:nvSpPr>
            <p:spPr bwMode="auto">
              <a:xfrm>
                <a:off x="3217" y="2956"/>
                <a:ext cx="31" cy="169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06" name="Rectangle 279"/>
              <p:cNvSpPr>
                <a:spLocks noChangeArrowheads="1"/>
              </p:cNvSpPr>
              <p:nvPr/>
            </p:nvSpPr>
            <p:spPr bwMode="auto">
              <a:xfrm>
                <a:off x="1765" y="2956"/>
                <a:ext cx="1452" cy="87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07" name="Rectangle 280"/>
              <p:cNvSpPr>
                <a:spLocks noChangeArrowheads="1"/>
              </p:cNvSpPr>
              <p:nvPr/>
            </p:nvSpPr>
            <p:spPr bwMode="auto">
              <a:xfrm>
                <a:off x="1765" y="2954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8" name="Rectangle 281"/>
              <p:cNvSpPr>
                <a:spLocks noChangeArrowheads="1"/>
              </p:cNvSpPr>
              <p:nvPr/>
            </p:nvSpPr>
            <p:spPr bwMode="auto">
              <a:xfrm>
                <a:off x="1798" y="2962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9" name="Rectangle 282"/>
              <p:cNvSpPr>
                <a:spLocks noChangeArrowheads="1"/>
              </p:cNvSpPr>
              <p:nvPr/>
            </p:nvSpPr>
            <p:spPr bwMode="auto">
              <a:xfrm>
                <a:off x="1872" y="2962"/>
                <a:ext cx="1363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Issued with tourist guiding license, badge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10" name="Rectangle 283"/>
              <p:cNvSpPr>
                <a:spLocks noChangeArrowheads="1"/>
              </p:cNvSpPr>
              <p:nvPr/>
            </p:nvSpPr>
            <p:spPr bwMode="auto">
              <a:xfrm>
                <a:off x="1765" y="3043"/>
                <a:ext cx="1452" cy="82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11" name="Rectangle 284"/>
              <p:cNvSpPr>
                <a:spLocks noChangeArrowheads="1"/>
              </p:cNvSpPr>
              <p:nvPr/>
            </p:nvSpPr>
            <p:spPr bwMode="auto">
              <a:xfrm>
                <a:off x="1872" y="3044"/>
                <a:ext cx="33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and card.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12" name="Rectangle 285"/>
              <p:cNvSpPr>
                <a:spLocks noChangeArrowheads="1"/>
              </p:cNvSpPr>
              <p:nvPr/>
            </p:nvSpPr>
            <p:spPr bwMode="auto">
              <a:xfrm>
                <a:off x="2169" y="3044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13" name="Rectangle 286"/>
              <p:cNvSpPr>
                <a:spLocks noChangeArrowheads="1"/>
              </p:cNvSpPr>
              <p:nvPr/>
            </p:nvSpPr>
            <p:spPr bwMode="auto">
              <a:xfrm>
                <a:off x="173" y="2953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14" name="Line 287"/>
              <p:cNvSpPr>
                <a:spLocks noChangeShapeType="1"/>
              </p:cNvSpPr>
              <p:nvPr/>
            </p:nvSpPr>
            <p:spPr bwMode="auto">
              <a:xfrm>
                <a:off x="173" y="295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15" name="Line 288"/>
              <p:cNvSpPr>
                <a:spLocks noChangeShapeType="1"/>
              </p:cNvSpPr>
              <p:nvPr/>
            </p:nvSpPr>
            <p:spPr bwMode="auto">
              <a:xfrm>
                <a:off x="173" y="295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16" name="Rectangle 289"/>
              <p:cNvSpPr>
                <a:spLocks noChangeArrowheads="1"/>
              </p:cNvSpPr>
              <p:nvPr/>
            </p:nvSpPr>
            <p:spPr bwMode="auto">
              <a:xfrm>
                <a:off x="175" y="2953"/>
                <a:ext cx="155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17" name="Line 290"/>
              <p:cNvSpPr>
                <a:spLocks noChangeShapeType="1"/>
              </p:cNvSpPr>
              <p:nvPr/>
            </p:nvSpPr>
            <p:spPr bwMode="auto">
              <a:xfrm>
                <a:off x="175" y="2953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18" name="Rectangle 291"/>
              <p:cNvSpPr>
                <a:spLocks noChangeArrowheads="1"/>
              </p:cNvSpPr>
              <p:nvPr/>
            </p:nvSpPr>
            <p:spPr bwMode="auto">
              <a:xfrm>
                <a:off x="1731" y="295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19" name="Line 292"/>
              <p:cNvSpPr>
                <a:spLocks noChangeShapeType="1"/>
              </p:cNvSpPr>
              <p:nvPr/>
            </p:nvSpPr>
            <p:spPr bwMode="auto">
              <a:xfrm>
                <a:off x="1731" y="295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0" name="Line 293"/>
              <p:cNvSpPr>
                <a:spLocks noChangeShapeType="1"/>
              </p:cNvSpPr>
              <p:nvPr/>
            </p:nvSpPr>
            <p:spPr bwMode="auto">
              <a:xfrm>
                <a:off x="1731" y="295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1" name="Rectangle 294"/>
              <p:cNvSpPr>
                <a:spLocks noChangeArrowheads="1"/>
              </p:cNvSpPr>
              <p:nvPr/>
            </p:nvSpPr>
            <p:spPr bwMode="auto">
              <a:xfrm>
                <a:off x="1734" y="2953"/>
                <a:ext cx="15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2" name="Line 295"/>
              <p:cNvSpPr>
                <a:spLocks noChangeShapeType="1"/>
              </p:cNvSpPr>
              <p:nvPr/>
            </p:nvSpPr>
            <p:spPr bwMode="auto">
              <a:xfrm>
                <a:off x="1734" y="2953"/>
                <a:ext cx="15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3" name="Rectangle 296"/>
              <p:cNvSpPr>
                <a:spLocks noChangeArrowheads="1"/>
              </p:cNvSpPr>
              <p:nvPr/>
            </p:nvSpPr>
            <p:spPr bwMode="auto">
              <a:xfrm>
                <a:off x="3248" y="295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4" name="Line 297"/>
              <p:cNvSpPr>
                <a:spLocks noChangeShapeType="1"/>
              </p:cNvSpPr>
              <p:nvPr/>
            </p:nvSpPr>
            <p:spPr bwMode="auto">
              <a:xfrm>
                <a:off x="3248" y="295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5" name="Line 298"/>
              <p:cNvSpPr>
                <a:spLocks noChangeShapeType="1"/>
              </p:cNvSpPr>
              <p:nvPr/>
            </p:nvSpPr>
            <p:spPr bwMode="auto">
              <a:xfrm>
                <a:off x="3248" y="295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6" name="Rectangle 299"/>
              <p:cNvSpPr>
                <a:spLocks noChangeArrowheads="1"/>
              </p:cNvSpPr>
              <p:nvPr/>
            </p:nvSpPr>
            <p:spPr bwMode="auto">
              <a:xfrm>
                <a:off x="173" y="2956"/>
                <a:ext cx="2" cy="1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7" name="Line 300"/>
              <p:cNvSpPr>
                <a:spLocks noChangeShapeType="1"/>
              </p:cNvSpPr>
              <p:nvPr/>
            </p:nvSpPr>
            <p:spPr bwMode="auto">
              <a:xfrm>
                <a:off x="173" y="2956"/>
                <a:ext cx="0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8" name="Rectangle 301"/>
              <p:cNvSpPr>
                <a:spLocks noChangeArrowheads="1"/>
              </p:cNvSpPr>
              <p:nvPr/>
            </p:nvSpPr>
            <p:spPr bwMode="auto">
              <a:xfrm>
                <a:off x="1731" y="2956"/>
                <a:ext cx="3" cy="1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29" name="Line 302"/>
              <p:cNvSpPr>
                <a:spLocks noChangeShapeType="1"/>
              </p:cNvSpPr>
              <p:nvPr/>
            </p:nvSpPr>
            <p:spPr bwMode="auto">
              <a:xfrm>
                <a:off x="1731" y="2956"/>
                <a:ext cx="0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30" name="Rectangle 303"/>
              <p:cNvSpPr>
                <a:spLocks noChangeArrowheads="1"/>
              </p:cNvSpPr>
              <p:nvPr/>
            </p:nvSpPr>
            <p:spPr bwMode="auto">
              <a:xfrm>
                <a:off x="3248" y="2956"/>
                <a:ext cx="3" cy="1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31" name="Line 304"/>
              <p:cNvSpPr>
                <a:spLocks noChangeShapeType="1"/>
              </p:cNvSpPr>
              <p:nvPr/>
            </p:nvSpPr>
            <p:spPr bwMode="auto">
              <a:xfrm>
                <a:off x="3248" y="2956"/>
                <a:ext cx="0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32" name="Rectangle 305"/>
              <p:cNvSpPr>
                <a:spLocks noChangeArrowheads="1"/>
              </p:cNvSpPr>
              <p:nvPr/>
            </p:nvSpPr>
            <p:spPr bwMode="auto">
              <a:xfrm>
                <a:off x="175" y="3128"/>
                <a:ext cx="1556" cy="80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33" name="Rectangle 306"/>
              <p:cNvSpPr>
                <a:spLocks noChangeArrowheads="1"/>
              </p:cNvSpPr>
              <p:nvPr/>
            </p:nvSpPr>
            <p:spPr bwMode="auto">
              <a:xfrm>
                <a:off x="175" y="3208"/>
                <a:ext cx="31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34" name="Rectangle 307"/>
              <p:cNvSpPr>
                <a:spLocks noChangeArrowheads="1"/>
              </p:cNvSpPr>
              <p:nvPr/>
            </p:nvSpPr>
            <p:spPr bwMode="auto">
              <a:xfrm>
                <a:off x="1700" y="3208"/>
                <a:ext cx="31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35" name="Rectangle 308"/>
              <p:cNvSpPr>
                <a:spLocks noChangeArrowheads="1"/>
              </p:cNvSpPr>
              <p:nvPr/>
            </p:nvSpPr>
            <p:spPr bwMode="auto">
              <a:xfrm>
                <a:off x="175" y="3295"/>
                <a:ext cx="1556" cy="81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36" name="Rectangle 309"/>
              <p:cNvSpPr>
                <a:spLocks noChangeArrowheads="1"/>
              </p:cNvSpPr>
              <p:nvPr/>
            </p:nvSpPr>
            <p:spPr bwMode="auto">
              <a:xfrm>
                <a:off x="206" y="3208"/>
                <a:ext cx="1494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37" name="Rectangle 310"/>
              <p:cNvSpPr>
                <a:spLocks noChangeArrowheads="1"/>
              </p:cNvSpPr>
              <p:nvPr/>
            </p:nvSpPr>
            <p:spPr bwMode="auto">
              <a:xfrm>
                <a:off x="206" y="3207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38" name="Rectangle 311"/>
              <p:cNvSpPr>
                <a:spLocks noChangeArrowheads="1"/>
              </p:cNvSpPr>
              <p:nvPr/>
            </p:nvSpPr>
            <p:spPr bwMode="auto">
              <a:xfrm>
                <a:off x="239" y="3215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39" name="Rectangle 312"/>
              <p:cNvSpPr>
                <a:spLocks noChangeArrowheads="1"/>
              </p:cNvSpPr>
              <p:nvPr/>
            </p:nvSpPr>
            <p:spPr bwMode="auto">
              <a:xfrm>
                <a:off x="313" y="3215"/>
                <a:ext cx="103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Compliance with unit standards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0" name="Rectangle 313"/>
              <p:cNvSpPr>
                <a:spLocks noChangeArrowheads="1"/>
              </p:cNvSpPr>
              <p:nvPr/>
            </p:nvSpPr>
            <p:spPr bwMode="auto">
              <a:xfrm>
                <a:off x="1305" y="3215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1" name="Rectangle 314"/>
              <p:cNvSpPr>
                <a:spLocks noChangeArrowheads="1"/>
              </p:cNvSpPr>
              <p:nvPr/>
            </p:nvSpPr>
            <p:spPr bwMode="auto">
              <a:xfrm>
                <a:off x="1734" y="3128"/>
                <a:ext cx="31" cy="248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42" name="Rectangle 315"/>
              <p:cNvSpPr>
                <a:spLocks noChangeArrowheads="1"/>
              </p:cNvSpPr>
              <p:nvPr/>
            </p:nvSpPr>
            <p:spPr bwMode="auto">
              <a:xfrm>
                <a:off x="3217" y="3128"/>
                <a:ext cx="31" cy="248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43" name="Rectangle 316"/>
              <p:cNvSpPr>
                <a:spLocks noChangeArrowheads="1"/>
              </p:cNvSpPr>
              <p:nvPr/>
            </p:nvSpPr>
            <p:spPr bwMode="auto">
              <a:xfrm>
                <a:off x="1765" y="3128"/>
                <a:ext cx="1452" cy="94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44" name="Rectangle 317"/>
              <p:cNvSpPr>
                <a:spLocks noChangeArrowheads="1"/>
              </p:cNvSpPr>
              <p:nvPr/>
            </p:nvSpPr>
            <p:spPr bwMode="auto">
              <a:xfrm>
                <a:off x="1765" y="3128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5" name="Rectangle 318"/>
              <p:cNvSpPr>
                <a:spLocks noChangeArrowheads="1"/>
              </p:cNvSpPr>
              <p:nvPr/>
            </p:nvSpPr>
            <p:spPr bwMode="auto">
              <a:xfrm>
                <a:off x="1795" y="3134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6" name="Rectangle 319"/>
              <p:cNvSpPr>
                <a:spLocks noChangeArrowheads="1"/>
              </p:cNvSpPr>
              <p:nvPr/>
            </p:nvSpPr>
            <p:spPr bwMode="auto">
              <a:xfrm>
                <a:off x="1872" y="3130"/>
                <a:ext cx="1031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Attend compulsory refresher co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7" name="Rectangle 320"/>
              <p:cNvSpPr>
                <a:spLocks noChangeArrowheads="1"/>
              </p:cNvSpPr>
              <p:nvPr/>
            </p:nvSpPr>
            <p:spPr bwMode="auto">
              <a:xfrm>
                <a:off x="2863" y="3130"/>
                <a:ext cx="38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urses on 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8" name="Rectangle 321"/>
              <p:cNvSpPr>
                <a:spLocks noChangeArrowheads="1"/>
              </p:cNvSpPr>
              <p:nvPr/>
            </p:nvSpPr>
            <p:spPr bwMode="auto">
              <a:xfrm>
                <a:off x="1765" y="3222"/>
                <a:ext cx="1452" cy="154"/>
              </a:xfrm>
              <a:prstGeom prst="rect">
                <a:avLst/>
              </a:prstGeom>
              <a:solidFill>
                <a:srgbClr val="B6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49" name="Rectangle 322"/>
              <p:cNvSpPr>
                <a:spLocks noChangeArrowheads="1"/>
              </p:cNvSpPr>
              <p:nvPr/>
            </p:nvSpPr>
            <p:spPr bwMode="auto">
              <a:xfrm>
                <a:off x="1872" y="3224"/>
                <a:ext cx="8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0" name="Rectangle 323"/>
              <p:cNvSpPr>
                <a:spLocks noChangeArrowheads="1"/>
              </p:cNvSpPr>
              <p:nvPr/>
            </p:nvSpPr>
            <p:spPr bwMode="auto">
              <a:xfrm>
                <a:off x="1927" y="3224"/>
                <a:ext cx="5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1" name="Rectangle 324"/>
              <p:cNvSpPr>
                <a:spLocks noChangeArrowheads="1"/>
              </p:cNvSpPr>
              <p:nvPr/>
            </p:nvSpPr>
            <p:spPr bwMode="auto">
              <a:xfrm>
                <a:off x="1951" y="3224"/>
                <a:ext cx="45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annual basis.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2" name="Rectangle 325"/>
              <p:cNvSpPr>
                <a:spLocks noChangeArrowheads="1"/>
              </p:cNvSpPr>
              <p:nvPr/>
            </p:nvSpPr>
            <p:spPr bwMode="auto">
              <a:xfrm>
                <a:off x="2371" y="3226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3" name="Rectangle 326"/>
              <p:cNvSpPr>
                <a:spLocks noChangeArrowheads="1"/>
              </p:cNvSpPr>
              <p:nvPr/>
            </p:nvSpPr>
            <p:spPr bwMode="auto">
              <a:xfrm>
                <a:off x="173" y="312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54" name="Line 327"/>
              <p:cNvSpPr>
                <a:spLocks noChangeShapeType="1"/>
              </p:cNvSpPr>
              <p:nvPr/>
            </p:nvSpPr>
            <p:spPr bwMode="auto">
              <a:xfrm>
                <a:off x="173" y="3125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55" name="Line 328"/>
              <p:cNvSpPr>
                <a:spLocks noChangeShapeType="1"/>
              </p:cNvSpPr>
              <p:nvPr/>
            </p:nvSpPr>
            <p:spPr bwMode="auto">
              <a:xfrm>
                <a:off x="173" y="3125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56" name="Rectangle 329"/>
              <p:cNvSpPr>
                <a:spLocks noChangeArrowheads="1"/>
              </p:cNvSpPr>
              <p:nvPr/>
            </p:nvSpPr>
            <p:spPr bwMode="auto">
              <a:xfrm>
                <a:off x="175" y="3125"/>
                <a:ext cx="155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57" name="Line 330"/>
              <p:cNvSpPr>
                <a:spLocks noChangeShapeType="1"/>
              </p:cNvSpPr>
              <p:nvPr/>
            </p:nvSpPr>
            <p:spPr bwMode="auto">
              <a:xfrm>
                <a:off x="175" y="3125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58" name="Rectangle 331"/>
              <p:cNvSpPr>
                <a:spLocks noChangeArrowheads="1"/>
              </p:cNvSpPr>
              <p:nvPr/>
            </p:nvSpPr>
            <p:spPr bwMode="auto">
              <a:xfrm>
                <a:off x="1731" y="312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59" name="Line 332"/>
              <p:cNvSpPr>
                <a:spLocks noChangeShapeType="1"/>
              </p:cNvSpPr>
              <p:nvPr/>
            </p:nvSpPr>
            <p:spPr bwMode="auto">
              <a:xfrm>
                <a:off x="1731" y="312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0" name="Line 333"/>
              <p:cNvSpPr>
                <a:spLocks noChangeShapeType="1"/>
              </p:cNvSpPr>
              <p:nvPr/>
            </p:nvSpPr>
            <p:spPr bwMode="auto">
              <a:xfrm>
                <a:off x="1731" y="3125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1" name="Rectangle 334"/>
              <p:cNvSpPr>
                <a:spLocks noChangeArrowheads="1"/>
              </p:cNvSpPr>
              <p:nvPr/>
            </p:nvSpPr>
            <p:spPr bwMode="auto">
              <a:xfrm>
                <a:off x="1734" y="3125"/>
                <a:ext cx="151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2" name="Line 335"/>
              <p:cNvSpPr>
                <a:spLocks noChangeShapeType="1"/>
              </p:cNvSpPr>
              <p:nvPr/>
            </p:nvSpPr>
            <p:spPr bwMode="auto">
              <a:xfrm>
                <a:off x="1734" y="3125"/>
                <a:ext cx="15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3" name="Rectangle 336"/>
              <p:cNvSpPr>
                <a:spLocks noChangeArrowheads="1"/>
              </p:cNvSpPr>
              <p:nvPr/>
            </p:nvSpPr>
            <p:spPr bwMode="auto">
              <a:xfrm>
                <a:off x="3248" y="312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4" name="Line 337"/>
              <p:cNvSpPr>
                <a:spLocks noChangeShapeType="1"/>
              </p:cNvSpPr>
              <p:nvPr/>
            </p:nvSpPr>
            <p:spPr bwMode="auto">
              <a:xfrm>
                <a:off x="3248" y="312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5" name="Line 338"/>
              <p:cNvSpPr>
                <a:spLocks noChangeShapeType="1"/>
              </p:cNvSpPr>
              <p:nvPr/>
            </p:nvSpPr>
            <p:spPr bwMode="auto">
              <a:xfrm>
                <a:off x="3248" y="3125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6" name="Rectangle 339"/>
              <p:cNvSpPr>
                <a:spLocks noChangeArrowheads="1"/>
              </p:cNvSpPr>
              <p:nvPr/>
            </p:nvSpPr>
            <p:spPr bwMode="auto">
              <a:xfrm>
                <a:off x="173" y="3128"/>
                <a:ext cx="2" cy="2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7" name="Line 340"/>
              <p:cNvSpPr>
                <a:spLocks noChangeShapeType="1"/>
              </p:cNvSpPr>
              <p:nvPr/>
            </p:nvSpPr>
            <p:spPr bwMode="auto">
              <a:xfrm>
                <a:off x="173" y="3128"/>
                <a:ext cx="0" cy="2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8" name="Rectangle 341"/>
              <p:cNvSpPr>
                <a:spLocks noChangeArrowheads="1"/>
              </p:cNvSpPr>
              <p:nvPr/>
            </p:nvSpPr>
            <p:spPr bwMode="auto">
              <a:xfrm>
                <a:off x="1731" y="3128"/>
                <a:ext cx="3" cy="2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69" name="Line 342"/>
              <p:cNvSpPr>
                <a:spLocks noChangeShapeType="1"/>
              </p:cNvSpPr>
              <p:nvPr/>
            </p:nvSpPr>
            <p:spPr bwMode="auto">
              <a:xfrm>
                <a:off x="1731" y="3128"/>
                <a:ext cx="0" cy="2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70" name="Rectangle 343"/>
              <p:cNvSpPr>
                <a:spLocks noChangeArrowheads="1"/>
              </p:cNvSpPr>
              <p:nvPr/>
            </p:nvSpPr>
            <p:spPr bwMode="auto">
              <a:xfrm>
                <a:off x="3248" y="3128"/>
                <a:ext cx="3" cy="2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71" name="Line 344"/>
              <p:cNvSpPr>
                <a:spLocks noChangeShapeType="1"/>
              </p:cNvSpPr>
              <p:nvPr/>
            </p:nvSpPr>
            <p:spPr bwMode="auto">
              <a:xfrm>
                <a:off x="3248" y="3128"/>
                <a:ext cx="0" cy="2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72" name="Rectangle 345"/>
              <p:cNvSpPr>
                <a:spLocks noChangeArrowheads="1"/>
              </p:cNvSpPr>
              <p:nvPr/>
            </p:nvSpPr>
            <p:spPr bwMode="auto">
              <a:xfrm>
                <a:off x="175" y="3379"/>
                <a:ext cx="31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73" name="Rectangle 346"/>
              <p:cNvSpPr>
                <a:spLocks noChangeArrowheads="1"/>
              </p:cNvSpPr>
              <p:nvPr/>
            </p:nvSpPr>
            <p:spPr bwMode="auto">
              <a:xfrm>
                <a:off x="1700" y="3379"/>
                <a:ext cx="31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74" name="Rectangle 347"/>
              <p:cNvSpPr>
                <a:spLocks noChangeArrowheads="1"/>
              </p:cNvSpPr>
              <p:nvPr/>
            </p:nvSpPr>
            <p:spPr bwMode="auto">
              <a:xfrm>
                <a:off x="206" y="3379"/>
                <a:ext cx="1494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75" name="Rectangle 348"/>
              <p:cNvSpPr>
                <a:spLocks noChangeArrowheads="1"/>
              </p:cNvSpPr>
              <p:nvPr/>
            </p:nvSpPr>
            <p:spPr bwMode="auto">
              <a:xfrm>
                <a:off x="206" y="3377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6" name="Rectangle 349"/>
              <p:cNvSpPr>
                <a:spLocks noChangeArrowheads="1"/>
              </p:cNvSpPr>
              <p:nvPr/>
            </p:nvSpPr>
            <p:spPr bwMode="auto">
              <a:xfrm>
                <a:off x="239" y="3385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7" name="Rectangle 350"/>
              <p:cNvSpPr>
                <a:spLocks noChangeArrowheads="1"/>
              </p:cNvSpPr>
              <p:nvPr/>
            </p:nvSpPr>
            <p:spPr bwMode="auto">
              <a:xfrm>
                <a:off x="313" y="3385"/>
                <a:ext cx="10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Certified copy of South African ID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8" name="Rectangle 351"/>
              <p:cNvSpPr>
                <a:spLocks noChangeArrowheads="1"/>
              </p:cNvSpPr>
              <p:nvPr/>
            </p:nvSpPr>
            <p:spPr bwMode="auto">
              <a:xfrm>
                <a:off x="1368" y="3385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9" name="Rectangle 352"/>
              <p:cNvSpPr>
                <a:spLocks noChangeArrowheads="1"/>
              </p:cNvSpPr>
              <p:nvPr/>
            </p:nvSpPr>
            <p:spPr bwMode="auto">
              <a:xfrm>
                <a:off x="173" y="3376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0" name="Line 353"/>
              <p:cNvSpPr>
                <a:spLocks noChangeShapeType="1"/>
              </p:cNvSpPr>
              <p:nvPr/>
            </p:nvSpPr>
            <p:spPr bwMode="auto">
              <a:xfrm>
                <a:off x="173" y="3376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1" name="Line 354"/>
              <p:cNvSpPr>
                <a:spLocks noChangeShapeType="1"/>
              </p:cNvSpPr>
              <p:nvPr/>
            </p:nvSpPr>
            <p:spPr bwMode="auto">
              <a:xfrm>
                <a:off x="173" y="337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2" name="Rectangle 355"/>
              <p:cNvSpPr>
                <a:spLocks noChangeArrowheads="1"/>
              </p:cNvSpPr>
              <p:nvPr/>
            </p:nvSpPr>
            <p:spPr bwMode="auto">
              <a:xfrm>
                <a:off x="175" y="3376"/>
                <a:ext cx="155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3" name="Line 356"/>
              <p:cNvSpPr>
                <a:spLocks noChangeShapeType="1"/>
              </p:cNvSpPr>
              <p:nvPr/>
            </p:nvSpPr>
            <p:spPr bwMode="auto">
              <a:xfrm>
                <a:off x="175" y="3376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4" name="Rectangle 357"/>
              <p:cNvSpPr>
                <a:spLocks noChangeArrowheads="1"/>
              </p:cNvSpPr>
              <p:nvPr/>
            </p:nvSpPr>
            <p:spPr bwMode="auto">
              <a:xfrm>
                <a:off x="1731" y="3376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5" name="Line 358"/>
              <p:cNvSpPr>
                <a:spLocks noChangeShapeType="1"/>
              </p:cNvSpPr>
              <p:nvPr/>
            </p:nvSpPr>
            <p:spPr bwMode="auto">
              <a:xfrm>
                <a:off x="1731" y="337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6" name="Line 359"/>
              <p:cNvSpPr>
                <a:spLocks noChangeShapeType="1"/>
              </p:cNvSpPr>
              <p:nvPr/>
            </p:nvSpPr>
            <p:spPr bwMode="auto">
              <a:xfrm>
                <a:off x="1731" y="337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7" name="Rectangle 360"/>
              <p:cNvSpPr>
                <a:spLocks noChangeArrowheads="1"/>
              </p:cNvSpPr>
              <p:nvPr/>
            </p:nvSpPr>
            <p:spPr bwMode="auto">
              <a:xfrm>
                <a:off x="1734" y="3376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8" name="Line 361"/>
              <p:cNvSpPr>
                <a:spLocks noChangeShapeType="1"/>
              </p:cNvSpPr>
              <p:nvPr/>
            </p:nvSpPr>
            <p:spPr bwMode="auto">
              <a:xfrm>
                <a:off x="1734" y="337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89" name="Line 362"/>
              <p:cNvSpPr>
                <a:spLocks noChangeShapeType="1"/>
              </p:cNvSpPr>
              <p:nvPr/>
            </p:nvSpPr>
            <p:spPr bwMode="auto">
              <a:xfrm>
                <a:off x="1734" y="337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0" name="Rectangle 363"/>
              <p:cNvSpPr>
                <a:spLocks noChangeArrowheads="1"/>
              </p:cNvSpPr>
              <p:nvPr/>
            </p:nvSpPr>
            <p:spPr bwMode="auto">
              <a:xfrm>
                <a:off x="1737" y="3376"/>
                <a:ext cx="1511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1" name="Line 364"/>
              <p:cNvSpPr>
                <a:spLocks noChangeShapeType="1"/>
              </p:cNvSpPr>
              <p:nvPr/>
            </p:nvSpPr>
            <p:spPr bwMode="auto">
              <a:xfrm>
                <a:off x="1737" y="3376"/>
                <a:ext cx="15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2" name="Rectangle 365"/>
              <p:cNvSpPr>
                <a:spLocks noChangeArrowheads="1"/>
              </p:cNvSpPr>
              <p:nvPr/>
            </p:nvSpPr>
            <p:spPr bwMode="auto">
              <a:xfrm>
                <a:off x="3248" y="3376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3" name="Line 366"/>
              <p:cNvSpPr>
                <a:spLocks noChangeShapeType="1"/>
              </p:cNvSpPr>
              <p:nvPr/>
            </p:nvSpPr>
            <p:spPr bwMode="auto">
              <a:xfrm>
                <a:off x="3248" y="337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4" name="Line 367"/>
              <p:cNvSpPr>
                <a:spLocks noChangeShapeType="1"/>
              </p:cNvSpPr>
              <p:nvPr/>
            </p:nvSpPr>
            <p:spPr bwMode="auto">
              <a:xfrm>
                <a:off x="3248" y="337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5" name="Rectangle 368"/>
              <p:cNvSpPr>
                <a:spLocks noChangeArrowheads="1"/>
              </p:cNvSpPr>
              <p:nvPr/>
            </p:nvSpPr>
            <p:spPr bwMode="auto">
              <a:xfrm>
                <a:off x="3248" y="3376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6" name="Line 369"/>
              <p:cNvSpPr>
                <a:spLocks noChangeShapeType="1"/>
              </p:cNvSpPr>
              <p:nvPr/>
            </p:nvSpPr>
            <p:spPr bwMode="auto">
              <a:xfrm>
                <a:off x="3248" y="337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7" name="Line 370"/>
              <p:cNvSpPr>
                <a:spLocks noChangeShapeType="1"/>
              </p:cNvSpPr>
              <p:nvPr/>
            </p:nvSpPr>
            <p:spPr bwMode="auto">
              <a:xfrm>
                <a:off x="3248" y="337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8" name="Rectangle 371"/>
              <p:cNvSpPr>
                <a:spLocks noChangeArrowheads="1"/>
              </p:cNvSpPr>
              <p:nvPr/>
            </p:nvSpPr>
            <p:spPr bwMode="auto">
              <a:xfrm>
                <a:off x="173" y="3379"/>
                <a:ext cx="2" cy="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99" name="Line 372"/>
              <p:cNvSpPr>
                <a:spLocks noChangeShapeType="1"/>
              </p:cNvSpPr>
              <p:nvPr/>
            </p:nvSpPr>
            <p:spPr bwMode="auto">
              <a:xfrm>
                <a:off x="173" y="3379"/>
                <a:ext cx="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00" name="Rectangle 373"/>
              <p:cNvSpPr>
                <a:spLocks noChangeArrowheads="1"/>
              </p:cNvSpPr>
              <p:nvPr/>
            </p:nvSpPr>
            <p:spPr bwMode="auto">
              <a:xfrm>
                <a:off x="1731" y="3379"/>
                <a:ext cx="3" cy="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01" name="Line 374"/>
              <p:cNvSpPr>
                <a:spLocks noChangeShapeType="1"/>
              </p:cNvSpPr>
              <p:nvPr/>
            </p:nvSpPr>
            <p:spPr bwMode="auto">
              <a:xfrm>
                <a:off x="1731" y="3379"/>
                <a:ext cx="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02" name="Rectangle 375"/>
              <p:cNvSpPr>
                <a:spLocks noChangeArrowheads="1"/>
              </p:cNvSpPr>
              <p:nvPr/>
            </p:nvSpPr>
            <p:spPr bwMode="auto">
              <a:xfrm>
                <a:off x="175" y="3469"/>
                <a:ext cx="31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03" name="Rectangle 376"/>
              <p:cNvSpPr>
                <a:spLocks noChangeArrowheads="1"/>
              </p:cNvSpPr>
              <p:nvPr/>
            </p:nvSpPr>
            <p:spPr bwMode="auto">
              <a:xfrm>
                <a:off x="1700" y="3469"/>
                <a:ext cx="31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04" name="Rectangle 377"/>
              <p:cNvSpPr>
                <a:spLocks noChangeArrowheads="1"/>
              </p:cNvSpPr>
              <p:nvPr/>
            </p:nvSpPr>
            <p:spPr bwMode="auto">
              <a:xfrm>
                <a:off x="206" y="3469"/>
                <a:ext cx="1494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05" name="Rectangle 378"/>
              <p:cNvSpPr>
                <a:spLocks noChangeArrowheads="1"/>
              </p:cNvSpPr>
              <p:nvPr/>
            </p:nvSpPr>
            <p:spPr bwMode="auto">
              <a:xfrm>
                <a:off x="206" y="3467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6" name="Rectangle 379"/>
              <p:cNvSpPr>
                <a:spLocks noChangeArrowheads="1"/>
              </p:cNvSpPr>
              <p:nvPr/>
            </p:nvSpPr>
            <p:spPr bwMode="auto">
              <a:xfrm>
                <a:off x="239" y="3475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7" name="Rectangle 380"/>
              <p:cNvSpPr>
                <a:spLocks noChangeArrowheads="1"/>
              </p:cNvSpPr>
              <p:nvPr/>
            </p:nvSpPr>
            <p:spPr bwMode="auto">
              <a:xfrm>
                <a:off x="313" y="3475"/>
                <a:ext cx="124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Certified proof of language proficiency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8" name="Rectangle 381"/>
              <p:cNvSpPr>
                <a:spLocks noChangeArrowheads="1"/>
              </p:cNvSpPr>
              <p:nvPr/>
            </p:nvSpPr>
            <p:spPr bwMode="auto">
              <a:xfrm>
                <a:off x="1515" y="3475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9" name="Rectangle 382"/>
              <p:cNvSpPr>
                <a:spLocks noChangeArrowheads="1"/>
              </p:cNvSpPr>
              <p:nvPr/>
            </p:nvSpPr>
            <p:spPr bwMode="auto">
              <a:xfrm>
                <a:off x="173" y="3466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0" name="Line 383"/>
              <p:cNvSpPr>
                <a:spLocks noChangeShapeType="1"/>
              </p:cNvSpPr>
              <p:nvPr/>
            </p:nvSpPr>
            <p:spPr bwMode="auto">
              <a:xfrm>
                <a:off x="173" y="3466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1" name="Line 384"/>
              <p:cNvSpPr>
                <a:spLocks noChangeShapeType="1"/>
              </p:cNvSpPr>
              <p:nvPr/>
            </p:nvSpPr>
            <p:spPr bwMode="auto">
              <a:xfrm>
                <a:off x="173" y="346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2" name="Rectangle 385"/>
              <p:cNvSpPr>
                <a:spLocks noChangeArrowheads="1"/>
              </p:cNvSpPr>
              <p:nvPr/>
            </p:nvSpPr>
            <p:spPr bwMode="auto">
              <a:xfrm>
                <a:off x="175" y="3466"/>
                <a:ext cx="155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3" name="Line 386"/>
              <p:cNvSpPr>
                <a:spLocks noChangeShapeType="1"/>
              </p:cNvSpPr>
              <p:nvPr/>
            </p:nvSpPr>
            <p:spPr bwMode="auto">
              <a:xfrm>
                <a:off x="175" y="3466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4" name="Rectangle 387"/>
              <p:cNvSpPr>
                <a:spLocks noChangeArrowheads="1"/>
              </p:cNvSpPr>
              <p:nvPr/>
            </p:nvSpPr>
            <p:spPr bwMode="auto">
              <a:xfrm>
                <a:off x="1731" y="3466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5" name="Line 388"/>
              <p:cNvSpPr>
                <a:spLocks noChangeShapeType="1"/>
              </p:cNvSpPr>
              <p:nvPr/>
            </p:nvSpPr>
            <p:spPr bwMode="auto">
              <a:xfrm>
                <a:off x="1731" y="346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6" name="Line 389"/>
              <p:cNvSpPr>
                <a:spLocks noChangeShapeType="1"/>
              </p:cNvSpPr>
              <p:nvPr/>
            </p:nvSpPr>
            <p:spPr bwMode="auto">
              <a:xfrm>
                <a:off x="1731" y="346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7" name="Rectangle 390"/>
              <p:cNvSpPr>
                <a:spLocks noChangeArrowheads="1"/>
              </p:cNvSpPr>
              <p:nvPr/>
            </p:nvSpPr>
            <p:spPr bwMode="auto">
              <a:xfrm>
                <a:off x="173" y="3469"/>
                <a:ext cx="2" cy="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8" name="Line 391"/>
              <p:cNvSpPr>
                <a:spLocks noChangeShapeType="1"/>
              </p:cNvSpPr>
              <p:nvPr/>
            </p:nvSpPr>
            <p:spPr bwMode="auto">
              <a:xfrm>
                <a:off x="173" y="3469"/>
                <a:ext cx="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19" name="Rectangle 392"/>
              <p:cNvSpPr>
                <a:spLocks noChangeArrowheads="1"/>
              </p:cNvSpPr>
              <p:nvPr/>
            </p:nvSpPr>
            <p:spPr bwMode="auto">
              <a:xfrm>
                <a:off x="1731" y="3469"/>
                <a:ext cx="3" cy="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20" name="Line 393"/>
              <p:cNvSpPr>
                <a:spLocks noChangeShapeType="1"/>
              </p:cNvSpPr>
              <p:nvPr/>
            </p:nvSpPr>
            <p:spPr bwMode="auto">
              <a:xfrm>
                <a:off x="1731" y="3469"/>
                <a:ext cx="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21" name="Rectangle 394"/>
              <p:cNvSpPr>
                <a:spLocks noChangeArrowheads="1"/>
              </p:cNvSpPr>
              <p:nvPr/>
            </p:nvSpPr>
            <p:spPr bwMode="auto">
              <a:xfrm>
                <a:off x="175" y="3559"/>
                <a:ext cx="31" cy="169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22" name="Rectangle 395"/>
              <p:cNvSpPr>
                <a:spLocks noChangeArrowheads="1"/>
              </p:cNvSpPr>
              <p:nvPr/>
            </p:nvSpPr>
            <p:spPr bwMode="auto">
              <a:xfrm>
                <a:off x="1700" y="3559"/>
                <a:ext cx="31" cy="169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23" name="Rectangle 396"/>
              <p:cNvSpPr>
                <a:spLocks noChangeArrowheads="1"/>
              </p:cNvSpPr>
              <p:nvPr/>
            </p:nvSpPr>
            <p:spPr bwMode="auto">
              <a:xfrm>
                <a:off x="206" y="3559"/>
                <a:ext cx="1494" cy="87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24" name="Rectangle 397"/>
              <p:cNvSpPr>
                <a:spLocks noChangeArrowheads="1"/>
              </p:cNvSpPr>
              <p:nvPr/>
            </p:nvSpPr>
            <p:spPr bwMode="auto">
              <a:xfrm>
                <a:off x="206" y="3557"/>
                <a:ext cx="76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5" name="Rectangle 398"/>
              <p:cNvSpPr>
                <a:spLocks noChangeArrowheads="1"/>
              </p:cNvSpPr>
              <p:nvPr/>
            </p:nvSpPr>
            <p:spPr bwMode="auto">
              <a:xfrm>
                <a:off x="239" y="3565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6" name="Rectangle 399"/>
              <p:cNvSpPr>
                <a:spLocks noChangeArrowheads="1"/>
              </p:cNvSpPr>
              <p:nvPr/>
            </p:nvSpPr>
            <p:spPr bwMode="auto">
              <a:xfrm>
                <a:off x="313" y="3565"/>
                <a:ext cx="133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Certified copies of all tourist guiding and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7" name="Rectangle 400"/>
              <p:cNvSpPr>
                <a:spLocks noChangeArrowheads="1"/>
              </p:cNvSpPr>
              <p:nvPr/>
            </p:nvSpPr>
            <p:spPr bwMode="auto">
              <a:xfrm>
                <a:off x="206" y="3646"/>
                <a:ext cx="1494" cy="82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28" name="Rectangle 401"/>
              <p:cNvSpPr>
                <a:spLocks noChangeArrowheads="1"/>
              </p:cNvSpPr>
              <p:nvPr/>
            </p:nvSpPr>
            <p:spPr bwMode="auto">
              <a:xfrm>
                <a:off x="313" y="3647"/>
                <a:ext cx="68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related qualifications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9" name="Rectangle 402"/>
              <p:cNvSpPr>
                <a:spLocks noChangeArrowheads="1"/>
              </p:cNvSpPr>
              <p:nvPr/>
            </p:nvSpPr>
            <p:spPr bwMode="auto">
              <a:xfrm>
                <a:off x="964" y="3647"/>
                <a:ext cx="5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0" name="Rectangle 403"/>
              <p:cNvSpPr>
                <a:spLocks noChangeArrowheads="1"/>
              </p:cNvSpPr>
              <p:nvPr/>
            </p:nvSpPr>
            <p:spPr bwMode="auto">
              <a:xfrm>
                <a:off x="173" y="3556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31" name="Line 404"/>
              <p:cNvSpPr>
                <a:spLocks noChangeShapeType="1"/>
              </p:cNvSpPr>
              <p:nvPr/>
            </p:nvSpPr>
            <p:spPr bwMode="auto">
              <a:xfrm>
                <a:off x="173" y="3556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32" name="Line 405"/>
              <p:cNvSpPr>
                <a:spLocks noChangeShapeType="1"/>
              </p:cNvSpPr>
              <p:nvPr/>
            </p:nvSpPr>
            <p:spPr bwMode="auto">
              <a:xfrm>
                <a:off x="173" y="3556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</p:grpSp>
        <p:sp>
          <p:nvSpPr>
            <p:cNvPr id="6" name="Rectangle 407"/>
            <p:cNvSpPr>
              <a:spLocks noChangeArrowheads="1"/>
            </p:cNvSpPr>
            <p:nvPr/>
          </p:nvSpPr>
          <p:spPr bwMode="auto">
            <a:xfrm>
              <a:off x="175" y="3556"/>
              <a:ext cx="155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" name="Line 408"/>
            <p:cNvSpPr>
              <a:spLocks noChangeShapeType="1"/>
            </p:cNvSpPr>
            <p:nvPr/>
          </p:nvSpPr>
          <p:spPr bwMode="auto">
            <a:xfrm>
              <a:off x="175" y="3556"/>
              <a:ext cx="1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" name="Rectangle 409"/>
            <p:cNvSpPr>
              <a:spLocks noChangeArrowheads="1"/>
            </p:cNvSpPr>
            <p:nvPr/>
          </p:nvSpPr>
          <p:spPr bwMode="auto">
            <a:xfrm>
              <a:off x="1731" y="3556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" name="Line 410"/>
            <p:cNvSpPr>
              <a:spLocks noChangeShapeType="1"/>
            </p:cNvSpPr>
            <p:nvPr/>
          </p:nvSpPr>
          <p:spPr bwMode="auto">
            <a:xfrm>
              <a:off x="1731" y="355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" name="Line 411"/>
            <p:cNvSpPr>
              <a:spLocks noChangeShapeType="1"/>
            </p:cNvSpPr>
            <p:nvPr/>
          </p:nvSpPr>
          <p:spPr bwMode="auto">
            <a:xfrm>
              <a:off x="1731" y="3556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" name="Rectangle 412"/>
            <p:cNvSpPr>
              <a:spLocks noChangeArrowheads="1"/>
            </p:cNvSpPr>
            <p:nvPr/>
          </p:nvSpPr>
          <p:spPr bwMode="auto">
            <a:xfrm>
              <a:off x="173" y="3559"/>
              <a:ext cx="2" cy="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Line 413"/>
            <p:cNvSpPr>
              <a:spLocks noChangeShapeType="1"/>
            </p:cNvSpPr>
            <p:nvPr/>
          </p:nvSpPr>
          <p:spPr bwMode="auto">
            <a:xfrm>
              <a:off x="173" y="3559"/>
              <a:ext cx="0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Rectangle 414"/>
            <p:cNvSpPr>
              <a:spLocks noChangeArrowheads="1"/>
            </p:cNvSpPr>
            <p:nvPr/>
          </p:nvSpPr>
          <p:spPr bwMode="auto">
            <a:xfrm>
              <a:off x="1731" y="3559"/>
              <a:ext cx="3" cy="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Line 415"/>
            <p:cNvSpPr>
              <a:spLocks noChangeShapeType="1"/>
            </p:cNvSpPr>
            <p:nvPr/>
          </p:nvSpPr>
          <p:spPr bwMode="auto">
            <a:xfrm>
              <a:off x="1731" y="3559"/>
              <a:ext cx="0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Rectangle 416"/>
            <p:cNvSpPr>
              <a:spLocks noChangeArrowheads="1"/>
            </p:cNvSpPr>
            <p:nvPr/>
          </p:nvSpPr>
          <p:spPr bwMode="auto">
            <a:xfrm>
              <a:off x="175" y="3731"/>
              <a:ext cx="31" cy="86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" name="Rectangle 417"/>
            <p:cNvSpPr>
              <a:spLocks noChangeArrowheads="1"/>
            </p:cNvSpPr>
            <p:nvPr/>
          </p:nvSpPr>
          <p:spPr bwMode="auto">
            <a:xfrm>
              <a:off x="1700" y="3731"/>
              <a:ext cx="31" cy="86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" name="Rectangle 418"/>
            <p:cNvSpPr>
              <a:spLocks noChangeArrowheads="1"/>
            </p:cNvSpPr>
            <p:nvPr/>
          </p:nvSpPr>
          <p:spPr bwMode="auto">
            <a:xfrm>
              <a:off x="206" y="3731"/>
              <a:ext cx="1494" cy="86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" name="Rectangle 419"/>
            <p:cNvSpPr>
              <a:spLocks noChangeArrowheads="1"/>
            </p:cNvSpPr>
            <p:nvPr/>
          </p:nvSpPr>
          <p:spPr bwMode="auto">
            <a:xfrm>
              <a:off x="206" y="3729"/>
              <a:ext cx="76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420"/>
            <p:cNvSpPr>
              <a:spLocks noChangeArrowheads="1"/>
            </p:cNvSpPr>
            <p:nvPr/>
          </p:nvSpPr>
          <p:spPr bwMode="auto">
            <a:xfrm>
              <a:off x="239" y="3737"/>
              <a:ext cx="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421"/>
            <p:cNvSpPr>
              <a:spLocks noChangeArrowheads="1"/>
            </p:cNvSpPr>
            <p:nvPr/>
          </p:nvSpPr>
          <p:spPr bwMode="auto">
            <a:xfrm>
              <a:off x="313" y="3737"/>
              <a:ext cx="116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Certified copy of First Aid certificate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422"/>
            <p:cNvSpPr>
              <a:spLocks noChangeArrowheads="1"/>
            </p:cNvSpPr>
            <p:nvPr/>
          </p:nvSpPr>
          <p:spPr bwMode="auto">
            <a:xfrm>
              <a:off x="1435" y="3737"/>
              <a:ext cx="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423"/>
            <p:cNvSpPr>
              <a:spLocks noChangeArrowheads="1"/>
            </p:cNvSpPr>
            <p:nvPr/>
          </p:nvSpPr>
          <p:spPr bwMode="auto">
            <a:xfrm>
              <a:off x="173" y="3728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" name="Line 424"/>
            <p:cNvSpPr>
              <a:spLocks noChangeShapeType="1"/>
            </p:cNvSpPr>
            <p:nvPr/>
          </p:nvSpPr>
          <p:spPr bwMode="auto">
            <a:xfrm>
              <a:off x="173" y="3728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7" name="Line 425"/>
            <p:cNvSpPr>
              <a:spLocks noChangeShapeType="1"/>
            </p:cNvSpPr>
            <p:nvPr/>
          </p:nvSpPr>
          <p:spPr bwMode="auto">
            <a:xfrm>
              <a:off x="173" y="372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" name="Rectangle 426"/>
            <p:cNvSpPr>
              <a:spLocks noChangeArrowheads="1"/>
            </p:cNvSpPr>
            <p:nvPr/>
          </p:nvSpPr>
          <p:spPr bwMode="auto">
            <a:xfrm>
              <a:off x="175" y="3728"/>
              <a:ext cx="155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9" name="Line 427"/>
            <p:cNvSpPr>
              <a:spLocks noChangeShapeType="1"/>
            </p:cNvSpPr>
            <p:nvPr/>
          </p:nvSpPr>
          <p:spPr bwMode="auto">
            <a:xfrm>
              <a:off x="175" y="3728"/>
              <a:ext cx="1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" name="Rectangle 428"/>
            <p:cNvSpPr>
              <a:spLocks noChangeArrowheads="1"/>
            </p:cNvSpPr>
            <p:nvPr/>
          </p:nvSpPr>
          <p:spPr bwMode="auto">
            <a:xfrm>
              <a:off x="1731" y="372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" name="Line 429"/>
            <p:cNvSpPr>
              <a:spLocks noChangeShapeType="1"/>
            </p:cNvSpPr>
            <p:nvPr/>
          </p:nvSpPr>
          <p:spPr bwMode="auto">
            <a:xfrm>
              <a:off x="1731" y="3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72" name="Line 430"/>
            <p:cNvSpPr>
              <a:spLocks noChangeShapeType="1"/>
            </p:cNvSpPr>
            <p:nvPr/>
          </p:nvSpPr>
          <p:spPr bwMode="auto">
            <a:xfrm>
              <a:off x="1731" y="372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73" name="Rectangle 431"/>
            <p:cNvSpPr>
              <a:spLocks noChangeArrowheads="1"/>
            </p:cNvSpPr>
            <p:nvPr/>
          </p:nvSpPr>
          <p:spPr bwMode="auto">
            <a:xfrm>
              <a:off x="173" y="3731"/>
              <a:ext cx="2" cy="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74" name="Line 432"/>
            <p:cNvSpPr>
              <a:spLocks noChangeShapeType="1"/>
            </p:cNvSpPr>
            <p:nvPr/>
          </p:nvSpPr>
          <p:spPr bwMode="auto">
            <a:xfrm>
              <a:off x="173" y="3731"/>
              <a:ext cx="0" cy="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75" name="Rectangle 433"/>
            <p:cNvSpPr>
              <a:spLocks noChangeArrowheads="1"/>
            </p:cNvSpPr>
            <p:nvPr/>
          </p:nvSpPr>
          <p:spPr bwMode="auto">
            <a:xfrm>
              <a:off x="1731" y="3731"/>
              <a:ext cx="3" cy="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76" name="Line 434"/>
            <p:cNvSpPr>
              <a:spLocks noChangeShapeType="1"/>
            </p:cNvSpPr>
            <p:nvPr/>
          </p:nvSpPr>
          <p:spPr bwMode="auto">
            <a:xfrm>
              <a:off x="1731" y="3731"/>
              <a:ext cx="0" cy="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77" name="Rectangle 435"/>
            <p:cNvSpPr>
              <a:spLocks noChangeArrowheads="1"/>
            </p:cNvSpPr>
            <p:nvPr/>
          </p:nvSpPr>
          <p:spPr bwMode="auto">
            <a:xfrm>
              <a:off x="175" y="3820"/>
              <a:ext cx="31" cy="87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78" name="Rectangle 436"/>
            <p:cNvSpPr>
              <a:spLocks noChangeArrowheads="1"/>
            </p:cNvSpPr>
            <p:nvPr/>
          </p:nvSpPr>
          <p:spPr bwMode="auto">
            <a:xfrm>
              <a:off x="1700" y="3820"/>
              <a:ext cx="31" cy="87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80" name="Rectangle 437"/>
            <p:cNvSpPr>
              <a:spLocks noChangeArrowheads="1"/>
            </p:cNvSpPr>
            <p:nvPr/>
          </p:nvSpPr>
          <p:spPr bwMode="auto">
            <a:xfrm>
              <a:off x="206" y="3820"/>
              <a:ext cx="1494" cy="87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81" name="Rectangle 438"/>
            <p:cNvSpPr>
              <a:spLocks noChangeArrowheads="1"/>
            </p:cNvSpPr>
            <p:nvPr/>
          </p:nvSpPr>
          <p:spPr bwMode="auto">
            <a:xfrm>
              <a:off x="206" y="3819"/>
              <a:ext cx="76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2" name="Rectangle 439"/>
            <p:cNvSpPr>
              <a:spLocks noChangeArrowheads="1"/>
            </p:cNvSpPr>
            <p:nvPr/>
          </p:nvSpPr>
          <p:spPr bwMode="auto">
            <a:xfrm>
              <a:off x="239" y="3827"/>
              <a:ext cx="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3" name="Rectangle 440"/>
            <p:cNvSpPr>
              <a:spLocks noChangeArrowheads="1"/>
            </p:cNvSpPr>
            <p:nvPr/>
          </p:nvSpPr>
          <p:spPr bwMode="auto">
            <a:xfrm>
              <a:off x="313" y="3827"/>
              <a:ext cx="27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Four ID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4" name="Rectangle 441"/>
            <p:cNvSpPr>
              <a:spLocks noChangeArrowheads="1"/>
            </p:cNvSpPr>
            <p:nvPr/>
          </p:nvSpPr>
          <p:spPr bwMode="auto">
            <a:xfrm>
              <a:off x="551" y="3827"/>
              <a:ext cx="5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5" name="Rectangle 442"/>
            <p:cNvSpPr>
              <a:spLocks noChangeArrowheads="1"/>
            </p:cNvSpPr>
            <p:nvPr/>
          </p:nvSpPr>
          <p:spPr bwMode="auto">
            <a:xfrm>
              <a:off x="575" y="3827"/>
              <a:ext cx="61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size colour photos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6" name="Rectangle 443"/>
            <p:cNvSpPr>
              <a:spLocks noChangeArrowheads="1"/>
            </p:cNvSpPr>
            <p:nvPr/>
          </p:nvSpPr>
          <p:spPr bwMode="auto">
            <a:xfrm>
              <a:off x="1150" y="3827"/>
              <a:ext cx="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7" name="Rectangle 444"/>
            <p:cNvSpPr>
              <a:spLocks noChangeArrowheads="1"/>
            </p:cNvSpPr>
            <p:nvPr/>
          </p:nvSpPr>
          <p:spPr bwMode="auto">
            <a:xfrm>
              <a:off x="173" y="3817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88" name="Line 445"/>
            <p:cNvSpPr>
              <a:spLocks noChangeShapeType="1"/>
            </p:cNvSpPr>
            <p:nvPr/>
          </p:nvSpPr>
          <p:spPr bwMode="auto">
            <a:xfrm>
              <a:off x="173" y="3817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89" name="Line 446"/>
            <p:cNvSpPr>
              <a:spLocks noChangeShapeType="1"/>
            </p:cNvSpPr>
            <p:nvPr/>
          </p:nvSpPr>
          <p:spPr bwMode="auto">
            <a:xfrm>
              <a:off x="173" y="381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0" name="Rectangle 447"/>
            <p:cNvSpPr>
              <a:spLocks noChangeArrowheads="1"/>
            </p:cNvSpPr>
            <p:nvPr/>
          </p:nvSpPr>
          <p:spPr bwMode="auto">
            <a:xfrm>
              <a:off x="175" y="3817"/>
              <a:ext cx="155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1" name="Line 448"/>
            <p:cNvSpPr>
              <a:spLocks noChangeShapeType="1"/>
            </p:cNvSpPr>
            <p:nvPr/>
          </p:nvSpPr>
          <p:spPr bwMode="auto">
            <a:xfrm>
              <a:off x="175" y="3817"/>
              <a:ext cx="1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2" name="Rectangle 449"/>
            <p:cNvSpPr>
              <a:spLocks noChangeArrowheads="1"/>
            </p:cNvSpPr>
            <p:nvPr/>
          </p:nvSpPr>
          <p:spPr bwMode="auto">
            <a:xfrm>
              <a:off x="1731" y="381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3" name="Line 450"/>
            <p:cNvSpPr>
              <a:spLocks noChangeShapeType="1"/>
            </p:cNvSpPr>
            <p:nvPr/>
          </p:nvSpPr>
          <p:spPr bwMode="auto">
            <a:xfrm>
              <a:off x="1731" y="381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4" name="Line 451"/>
            <p:cNvSpPr>
              <a:spLocks noChangeShapeType="1"/>
            </p:cNvSpPr>
            <p:nvPr/>
          </p:nvSpPr>
          <p:spPr bwMode="auto">
            <a:xfrm>
              <a:off x="1731" y="381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5" name="Rectangle 452"/>
            <p:cNvSpPr>
              <a:spLocks noChangeArrowheads="1"/>
            </p:cNvSpPr>
            <p:nvPr/>
          </p:nvSpPr>
          <p:spPr bwMode="auto">
            <a:xfrm>
              <a:off x="173" y="3820"/>
              <a:ext cx="2" cy="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6" name="Line 453"/>
            <p:cNvSpPr>
              <a:spLocks noChangeShapeType="1"/>
            </p:cNvSpPr>
            <p:nvPr/>
          </p:nvSpPr>
          <p:spPr bwMode="auto">
            <a:xfrm>
              <a:off x="173" y="3820"/>
              <a:ext cx="0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7" name="Rectangle 454"/>
            <p:cNvSpPr>
              <a:spLocks noChangeArrowheads="1"/>
            </p:cNvSpPr>
            <p:nvPr/>
          </p:nvSpPr>
          <p:spPr bwMode="auto">
            <a:xfrm>
              <a:off x="1731" y="3820"/>
              <a:ext cx="3" cy="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8" name="Line 455"/>
            <p:cNvSpPr>
              <a:spLocks noChangeShapeType="1"/>
            </p:cNvSpPr>
            <p:nvPr/>
          </p:nvSpPr>
          <p:spPr bwMode="auto">
            <a:xfrm>
              <a:off x="1731" y="3820"/>
              <a:ext cx="0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099" name="Rectangle 456"/>
            <p:cNvSpPr>
              <a:spLocks noChangeArrowheads="1"/>
            </p:cNvSpPr>
            <p:nvPr/>
          </p:nvSpPr>
          <p:spPr bwMode="auto">
            <a:xfrm>
              <a:off x="175" y="3910"/>
              <a:ext cx="31" cy="87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00" name="Rectangle 457"/>
            <p:cNvSpPr>
              <a:spLocks noChangeArrowheads="1"/>
            </p:cNvSpPr>
            <p:nvPr/>
          </p:nvSpPr>
          <p:spPr bwMode="auto">
            <a:xfrm>
              <a:off x="1700" y="3910"/>
              <a:ext cx="31" cy="87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01" name="Rectangle 458"/>
            <p:cNvSpPr>
              <a:spLocks noChangeArrowheads="1"/>
            </p:cNvSpPr>
            <p:nvPr/>
          </p:nvSpPr>
          <p:spPr bwMode="auto">
            <a:xfrm>
              <a:off x="206" y="3910"/>
              <a:ext cx="1494" cy="87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02" name="Rectangle 459"/>
            <p:cNvSpPr>
              <a:spLocks noChangeArrowheads="1"/>
            </p:cNvSpPr>
            <p:nvPr/>
          </p:nvSpPr>
          <p:spPr bwMode="auto">
            <a:xfrm>
              <a:off x="206" y="3908"/>
              <a:ext cx="76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3" name="Rectangle 460"/>
            <p:cNvSpPr>
              <a:spLocks noChangeArrowheads="1"/>
            </p:cNvSpPr>
            <p:nvPr/>
          </p:nvSpPr>
          <p:spPr bwMode="auto">
            <a:xfrm>
              <a:off x="239" y="3916"/>
              <a:ext cx="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4" name="Rectangle 461"/>
            <p:cNvSpPr>
              <a:spLocks noChangeArrowheads="1"/>
            </p:cNvSpPr>
            <p:nvPr/>
          </p:nvSpPr>
          <p:spPr bwMode="auto">
            <a:xfrm>
              <a:off x="313" y="3916"/>
              <a:ext cx="43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Registration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5" name="Rectangle 462"/>
            <p:cNvSpPr>
              <a:spLocks noChangeArrowheads="1"/>
            </p:cNvSpPr>
            <p:nvPr/>
          </p:nvSpPr>
          <p:spPr bwMode="auto">
            <a:xfrm>
              <a:off x="713" y="3916"/>
              <a:ext cx="47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fee (R240.00)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6" name="Rectangle 463"/>
            <p:cNvSpPr>
              <a:spLocks noChangeArrowheads="1"/>
            </p:cNvSpPr>
            <p:nvPr/>
          </p:nvSpPr>
          <p:spPr bwMode="auto">
            <a:xfrm>
              <a:off x="1150" y="3916"/>
              <a:ext cx="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7" name="Rectangle 464"/>
            <p:cNvSpPr>
              <a:spLocks noChangeArrowheads="1"/>
            </p:cNvSpPr>
            <p:nvPr/>
          </p:nvSpPr>
          <p:spPr bwMode="auto">
            <a:xfrm>
              <a:off x="173" y="3907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08" name="Line 465"/>
            <p:cNvSpPr>
              <a:spLocks noChangeShapeType="1"/>
            </p:cNvSpPr>
            <p:nvPr/>
          </p:nvSpPr>
          <p:spPr bwMode="auto">
            <a:xfrm>
              <a:off x="173" y="3907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09" name="Line 466"/>
            <p:cNvSpPr>
              <a:spLocks noChangeShapeType="1"/>
            </p:cNvSpPr>
            <p:nvPr/>
          </p:nvSpPr>
          <p:spPr bwMode="auto">
            <a:xfrm>
              <a:off x="173" y="390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0" name="Rectangle 467"/>
            <p:cNvSpPr>
              <a:spLocks noChangeArrowheads="1"/>
            </p:cNvSpPr>
            <p:nvPr/>
          </p:nvSpPr>
          <p:spPr bwMode="auto">
            <a:xfrm>
              <a:off x="175" y="3907"/>
              <a:ext cx="155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1" name="Line 468"/>
            <p:cNvSpPr>
              <a:spLocks noChangeShapeType="1"/>
            </p:cNvSpPr>
            <p:nvPr/>
          </p:nvSpPr>
          <p:spPr bwMode="auto">
            <a:xfrm>
              <a:off x="175" y="3907"/>
              <a:ext cx="1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2" name="Rectangle 469"/>
            <p:cNvSpPr>
              <a:spLocks noChangeArrowheads="1"/>
            </p:cNvSpPr>
            <p:nvPr/>
          </p:nvSpPr>
          <p:spPr bwMode="auto">
            <a:xfrm>
              <a:off x="1731" y="390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3" name="Line 470"/>
            <p:cNvSpPr>
              <a:spLocks noChangeShapeType="1"/>
            </p:cNvSpPr>
            <p:nvPr/>
          </p:nvSpPr>
          <p:spPr bwMode="auto">
            <a:xfrm>
              <a:off x="1731" y="390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4" name="Line 471"/>
            <p:cNvSpPr>
              <a:spLocks noChangeShapeType="1"/>
            </p:cNvSpPr>
            <p:nvPr/>
          </p:nvSpPr>
          <p:spPr bwMode="auto">
            <a:xfrm>
              <a:off x="1731" y="390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5" name="Rectangle 472"/>
            <p:cNvSpPr>
              <a:spLocks noChangeArrowheads="1"/>
            </p:cNvSpPr>
            <p:nvPr/>
          </p:nvSpPr>
          <p:spPr bwMode="auto">
            <a:xfrm>
              <a:off x="173" y="3910"/>
              <a:ext cx="2" cy="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6" name="Line 473"/>
            <p:cNvSpPr>
              <a:spLocks noChangeShapeType="1"/>
            </p:cNvSpPr>
            <p:nvPr/>
          </p:nvSpPr>
          <p:spPr bwMode="auto">
            <a:xfrm>
              <a:off x="173" y="3910"/>
              <a:ext cx="0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7" name="Rectangle 474"/>
            <p:cNvSpPr>
              <a:spLocks noChangeArrowheads="1"/>
            </p:cNvSpPr>
            <p:nvPr/>
          </p:nvSpPr>
          <p:spPr bwMode="auto">
            <a:xfrm>
              <a:off x="1731" y="3910"/>
              <a:ext cx="3" cy="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8" name="Line 475"/>
            <p:cNvSpPr>
              <a:spLocks noChangeShapeType="1"/>
            </p:cNvSpPr>
            <p:nvPr/>
          </p:nvSpPr>
          <p:spPr bwMode="auto">
            <a:xfrm>
              <a:off x="1731" y="3910"/>
              <a:ext cx="0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19" name="Rectangle 476"/>
            <p:cNvSpPr>
              <a:spLocks noChangeArrowheads="1"/>
            </p:cNvSpPr>
            <p:nvPr/>
          </p:nvSpPr>
          <p:spPr bwMode="auto">
            <a:xfrm>
              <a:off x="175" y="4000"/>
              <a:ext cx="31" cy="169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20" name="Rectangle 477"/>
            <p:cNvSpPr>
              <a:spLocks noChangeArrowheads="1"/>
            </p:cNvSpPr>
            <p:nvPr/>
          </p:nvSpPr>
          <p:spPr bwMode="auto">
            <a:xfrm>
              <a:off x="1700" y="4000"/>
              <a:ext cx="31" cy="169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21" name="Rectangle 478"/>
            <p:cNvSpPr>
              <a:spLocks noChangeArrowheads="1"/>
            </p:cNvSpPr>
            <p:nvPr/>
          </p:nvSpPr>
          <p:spPr bwMode="auto">
            <a:xfrm>
              <a:off x="206" y="4000"/>
              <a:ext cx="1494" cy="87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22" name="Rectangle 479"/>
            <p:cNvSpPr>
              <a:spLocks noChangeArrowheads="1"/>
            </p:cNvSpPr>
            <p:nvPr/>
          </p:nvSpPr>
          <p:spPr bwMode="auto">
            <a:xfrm>
              <a:off x="206" y="3998"/>
              <a:ext cx="76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3" name="Rectangle 480"/>
            <p:cNvSpPr>
              <a:spLocks noChangeArrowheads="1"/>
            </p:cNvSpPr>
            <p:nvPr/>
          </p:nvSpPr>
          <p:spPr bwMode="auto">
            <a:xfrm>
              <a:off x="239" y="4006"/>
              <a:ext cx="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4" name="Rectangle 481"/>
            <p:cNvSpPr>
              <a:spLocks noChangeArrowheads="1"/>
            </p:cNvSpPr>
            <p:nvPr/>
          </p:nvSpPr>
          <p:spPr bwMode="auto">
            <a:xfrm>
              <a:off x="313" y="4006"/>
              <a:ext cx="137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Tourist guide certificate (guiding card and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5" name="Rectangle 482"/>
            <p:cNvSpPr>
              <a:spLocks noChangeArrowheads="1"/>
            </p:cNvSpPr>
            <p:nvPr/>
          </p:nvSpPr>
          <p:spPr bwMode="auto">
            <a:xfrm>
              <a:off x="206" y="4087"/>
              <a:ext cx="1494" cy="82"/>
            </a:xfrm>
            <a:prstGeom prst="rect">
              <a:avLst/>
            </a:prstGeom>
            <a:solidFill>
              <a:srgbClr val="FB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26" name="Rectangle 483"/>
            <p:cNvSpPr>
              <a:spLocks noChangeArrowheads="1"/>
            </p:cNvSpPr>
            <p:nvPr/>
          </p:nvSpPr>
          <p:spPr bwMode="auto">
            <a:xfrm>
              <a:off x="313" y="4088"/>
              <a:ext cx="25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badge)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7" name="Rectangle 484"/>
            <p:cNvSpPr>
              <a:spLocks noChangeArrowheads="1"/>
            </p:cNvSpPr>
            <p:nvPr/>
          </p:nvSpPr>
          <p:spPr bwMode="auto">
            <a:xfrm>
              <a:off x="535" y="4088"/>
              <a:ext cx="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8" name="Rectangle 485"/>
            <p:cNvSpPr>
              <a:spLocks noChangeArrowheads="1"/>
            </p:cNvSpPr>
            <p:nvPr/>
          </p:nvSpPr>
          <p:spPr bwMode="auto">
            <a:xfrm>
              <a:off x="173" y="3997"/>
              <a:ext cx="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29" name="Line 486"/>
            <p:cNvSpPr>
              <a:spLocks noChangeShapeType="1"/>
            </p:cNvSpPr>
            <p:nvPr/>
          </p:nvSpPr>
          <p:spPr bwMode="auto">
            <a:xfrm>
              <a:off x="173" y="3997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0" name="Line 487"/>
            <p:cNvSpPr>
              <a:spLocks noChangeShapeType="1"/>
            </p:cNvSpPr>
            <p:nvPr/>
          </p:nvSpPr>
          <p:spPr bwMode="auto">
            <a:xfrm>
              <a:off x="173" y="399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1" name="Rectangle 488"/>
            <p:cNvSpPr>
              <a:spLocks noChangeArrowheads="1"/>
            </p:cNvSpPr>
            <p:nvPr/>
          </p:nvSpPr>
          <p:spPr bwMode="auto">
            <a:xfrm>
              <a:off x="175" y="3997"/>
              <a:ext cx="155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2" name="Line 489"/>
            <p:cNvSpPr>
              <a:spLocks noChangeShapeType="1"/>
            </p:cNvSpPr>
            <p:nvPr/>
          </p:nvSpPr>
          <p:spPr bwMode="auto">
            <a:xfrm>
              <a:off x="175" y="3997"/>
              <a:ext cx="1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3" name="Rectangle 490"/>
            <p:cNvSpPr>
              <a:spLocks noChangeArrowheads="1"/>
            </p:cNvSpPr>
            <p:nvPr/>
          </p:nvSpPr>
          <p:spPr bwMode="auto">
            <a:xfrm>
              <a:off x="1731" y="399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4" name="Line 491"/>
            <p:cNvSpPr>
              <a:spLocks noChangeShapeType="1"/>
            </p:cNvSpPr>
            <p:nvPr/>
          </p:nvSpPr>
          <p:spPr bwMode="auto">
            <a:xfrm>
              <a:off x="1731" y="399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5" name="Line 492"/>
            <p:cNvSpPr>
              <a:spLocks noChangeShapeType="1"/>
            </p:cNvSpPr>
            <p:nvPr/>
          </p:nvSpPr>
          <p:spPr bwMode="auto">
            <a:xfrm>
              <a:off x="1731" y="399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6" name="Rectangle 493"/>
            <p:cNvSpPr>
              <a:spLocks noChangeArrowheads="1"/>
            </p:cNvSpPr>
            <p:nvPr/>
          </p:nvSpPr>
          <p:spPr bwMode="auto">
            <a:xfrm>
              <a:off x="173" y="4000"/>
              <a:ext cx="2" cy="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7" name="Line 494"/>
            <p:cNvSpPr>
              <a:spLocks noChangeShapeType="1"/>
            </p:cNvSpPr>
            <p:nvPr/>
          </p:nvSpPr>
          <p:spPr bwMode="auto">
            <a:xfrm>
              <a:off x="173" y="4000"/>
              <a:ext cx="0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8" name="Rectangle 495"/>
            <p:cNvSpPr>
              <a:spLocks noChangeArrowheads="1"/>
            </p:cNvSpPr>
            <p:nvPr/>
          </p:nvSpPr>
          <p:spPr bwMode="auto">
            <a:xfrm>
              <a:off x="173" y="4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39" name="Line 496"/>
            <p:cNvSpPr>
              <a:spLocks noChangeShapeType="1"/>
            </p:cNvSpPr>
            <p:nvPr/>
          </p:nvSpPr>
          <p:spPr bwMode="auto">
            <a:xfrm>
              <a:off x="173" y="4169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0" name="Line 497"/>
            <p:cNvSpPr>
              <a:spLocks noChangeShapeType="1"/>
            </p:cNvSpPr>
            <p:nvPr/>
          </p:nvSpPr>
          <p:spPr bwMode="auto">
            <a:xfrm>
              <a:off x="173" y="4169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1" name="Rectangle 498"/>
            <p:cNvSpPr>
              <a:spLocks noChangeArrowheads="1"/>
            </p:cNvSpPr>
            <p:nvPr/>
          </p:nvSpPr>
          <p:spPr bwMode="auto">
            <a:xfrm>
              <a:off x="173" y="4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2" name="Line 499"/>
            <p:cNvSpPr>
              <a:spLocks noChangeShapeType="1"/>
            </p:cNvSpPr>
            <p:nvPr/>
          </p:nvSpPr>
          <p:spPr bwMode="auto">
            <a:xfrm>
              <a:off x="173" y="4169"/>
              <a:ext cx="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3" name="Line 500"/>
            <p:cNvSpPr>
              <a:spLocks noChangeShapeType="1"/>
            </p:cNvSpPr>
            <p:nvPr/>
          </p:nvSpPr>
          <p:spPr bwMode="auto">
            <a:xfrm>
              <a:off x="173" y="4169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4" name="Rectangle 501"/>
            <p:cNvSpPr>
              <a:spLocks noChangeArrowheads="1"/>
            </p:cNvSpPr>
            <p:nvPr/>
          </p:nvSpPr>
          <p:spPr bwMode="auto">
            <a:xfrm>
              <a:off x="175" y="4169"/>
              <a:ext cx="1556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5" name="Line 502"/>
            <p:cNvSpPr>
              <a:spLocks noChangeShapeType="1"/>
            </p:cNvSpPr>
            <p:nvPr/>
          </p:nvSpPr>
          <p:spPr bwMode="auto">
            <a:xfrm>
              <a:off x="175" y="4169"/>
              <a:ext cx="1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6" name="Rectangle 503"/>
            <p:cNvSpPr>
              <a:spLocks noChangeArrowheads="1"/>
            </p:cNvSpPr>
            <p:nvPr/>
          </p:nvSpPr>
          <p:spPr bwMode="auto">
            <a:xfrm>
              <a:off x="1731" y="4000"/>
              <a:ext cx="3" cy="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7" name="Line 504"/>
            <p:cNvSpPr>
              <a:spLocks noChangeShapeType="1"/>
            </p:cNvSpPr>
            <p:nvPr/>
          </p:nvSpPr>
          <p:spPr bwMode="auto">
            <a:xfrm>
              <a:off x="1731" y="4000"/>
              <a:ext cx="0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8" name="Rectangle 505"/>
            <p:cNvSpPr>
              <a:spLocks noChangeArrowheads="1"/>
            </p:cNvSpPr>
            <p:nvPr/>
          </p:nvSpPr>
          <p:spPr bwMode="auto">
            <a:xfrm>
              <a:off x="1731" y="4169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49" name="Line 506"/>
            <p:cNvSpPr>
              <a:spLocks noChangeShapeType="1"/>
            </p:cNvSpPr>
            <p:nvPr/>
          </p:nvSpPr>
          <p:spPr bwMode="auto">
            <a:xfrm>
              <a:off x="1731" y="416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50" name="Line 507"/>
            <p:cNvSpPr>
              <a:spLocks noChangeShapeType="1"/>
            </p:cNvSpPr>
            <p:nvPr/>
          </p:nvSpPr>
          <p:spPr bwMode="auto">
            <a:xfrm>
              <a:off x="1731" y="4169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51" name="Rectangle 508"/>
            <p:cNvSpPr>
              <a:spLocks noChangeArrowheads="1"/>
            </p:cNvSpPr>
            <p:nvPr/>
          </p:nvSpPr>
          <p:spPr bwMode="auto">
            <a:xfrm>
              <a:off x="1731" y="4169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52" name="Line 509"/>
            <p:cNvSpPr>
              <a:spLocks noChangeShapeType="1"/>
            </p:cNvSpPr>
            <p:nvPr/>
          </p:nvSpPr>
          <p:spPr bwMode="auto">
            <a:xfrm>
              <a:off x="1731" y="416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53" name="Line 510"/>
            <p:cNvSpPr>
              <a:spLocks noChangeShapeType="1"/>
            </p:cNvSpPr>
            <p:nvPr/>
          </p:nvSpPr>
          <p:spPr bwMode="auto">
            <a:xfrm>
              <a:off x="1731" y="4169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54" name="Rectangle 511"/>
            <p:cNvSpPr>
              <a:spLocks noChangeArrowheads="1"/>
            </p:cNvSpPr>
            <p:nvPr/>
          </p:nvSpPr>
          <p:spPr bwMode="auto">
            <a:xfrm>
              <a:off x="342" y="4173"/>
              <a:ext cx="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560" name="Picture 5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459"/>
              <a:ext cx="139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5" name="Freeform 513"/>
            <p:cNvSpPr>
              <a:spLocks noEditPoints="1"/>
            </p:cNvSpPr>
            <p:nvPr/>
          </p:nvSpPr>
          <p:spPr bwMode="auto">
            <a:xfrm>
              <a:off x="296" y="452"/>
              <a:ext cx="1408" cy="218"/>
            </a:xfrm>
            <a:custGeom>
              <a:avLst/>
              <a:gdLst>
                <a:gd name="T0" fmla="*/ 0 w 31560"/>
                <a:gd name="T1" fmla="*/ 133 h 4873"/>
                <a:gd name="T2" fmla="*/ 134 w 31560"/>
                <a:gd name="T3" fmla="*/ 0 h 4873"/>
                <a:gd name="T4" fmla="*/ 31427 w 31560"/>
                <a:gd name="T5" fmla="*/ 0 h 4873"/>
                <a:gd name="T6" fmla="*/ 31560 w 31560"/>
                <a:gd name="T7" fmla="*/ 133 h 4873"/>
                <a:gd name="T8" fmla="*/ 31560 w 31560"/>
                <a:gd name="T9" fmla="*/ 4740 h 4873"/>
                <a:gd name="T10" fmla="*/ 31427 w 31560"/>
                <a:gd name="T11" fmla="*/ 4873 h 4873"/>
                <a:gd name="T12" fmla="*/ 134 w 31560"/>
                <a:gd name="T13" fmla="*/ 4873 h 4873"/>
                <a:gd name="T14" fmla="*/ 0 w 31560"/>
                <a:gd name="T15" fmla="*/ 4740 h 4873"/>
                <a:gd name="T16" fmla="*/ 0 w 31560"/>
                <a:gd name="T17" fmla="*/ 133 h 4873"/>
                <a:gd name="T18" fmla="*/ 267 w 31560"/>
                <a:gd name="T19" fmla="*/ 4740 h 4873"/>
                <a:gd name="T20" fmla="*/ 134 w 31560"/>
                <a:gd name="T21" fmla="*/ 4607 h 4873"/>
                <a:gd name="T22" fmla="*/ 31427 w 31560"/>
                <a:gd name="T23" fmla="*/ 4607 h 4873"/>
                <a:gd name="T24" fmla="*/ 31294 w 31560"/>
                <a:gd name="T25" fmla="*/ 4740 h 4873"/>
                <a:gd name="T26" fmla="*/ 31294 w 31560"/>
                <a:gd name="T27" fmla="*/ 133 h 4873"/>
                <a:gd name="T28" fmla="*/ 31427 w 31560"/>
                <a:gd name="T29" fmla="*/ 267 h 4873"/>
                <a:gd name="T30" fmla="*/ 134 w 31560"/>
                <a:gd name="T31" fmla="*/ 267 h 4873"/>
                <a:gd name="T32" fmla="*/ 267 w 31560"/>
                <a:gd name="T33" fmla="*/ 133 h 4873"/>
                <a:gd name="T34" fmla="*/ 267 w 31560"/>
                <a:gd name="T35" fmla="*/ 4740 h 4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60" h="4873">
                  <a:moveTo>
                    <a:pt x="0" y="133"/>
                  </a:moveTo>
                  <a:cubicBezTo>
                    <a:pt x="0" y="60"/>
                    <a:pt x="60" y="0"/>
                    <a:pt x="134" y="0"/>
                  </a:cubicBezTo>
                  <a:lnTo>
                    <a:pt x="31427" y="0"/>
                  </a:lnTo>
                  <a:cubicBezTo>
                    <a:pt x="31501" y="0"/>
                    <a:pt x="31560" y="60"/>
                    <a:pt x="31560" y="133"/>
                  </a:cubicBezTo>
                  <a:lnTo>
                    <a:pt x="31560" y="4740"/>
                  </a:lnTo>
                  <a:cubicBezTo>
                    <a:pt x="31560" y="4814"/>
                    <a:pt x="31501" y="4873"/>
                    <a:pt x="31427" y="4873"/>
                  </a:cubicBezTo>
                  <a:lnTo>
                    <a:pt x="134" y="4873"/>
                  </a:lnTo>
                  <a:cubicBezTo>
                    <a:pt x="60" y="4873"/>
                    <a:pt x="0" y="4814"/>
                    <a:pt x="0" y="4740"/>
                  </a:cubicBezTo>
                  <a:lnTo>
                    <a:pt x="0" y="133"/>
                  </a:lnTo>
                  <a:close/>
                  <a:moveTo>
                    <a:pt x="267" y="4740"/>
                  </a:moveTo>
                  <a:lnTo>
                    <a:pt x="134" y="4607"/>
                  </a:lnTo>
                  <a:lnTo>
                    <a:pt x="31427" y="4607"/>
                  </a:lnTo>
                  <a:lnTo>
                    <a:pt x="31294" y="4740"/>
                  </a:lnTo>
                  <a:lnTo>
                    <a:pt x="31294" y="133"/>
                  </a:lnTo>
                  <a:lnTo>
                    <a:pt x="31427" y="267"/>
                  </a:lnTo>
                  <a:lnTo>
                    <a:pt x="134" y="267"/>
                  </a:lnTo>
                  <a:lnTo>
                    <a:pt x="267" y="133"/>
                  </a:lnTo>
                  <a:lnTo>
                    <a:pt x="267" y="474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56" name="Rectangle 514"/>
            <p:cNvSpPr>
              <a:spLocks noChangeArrowheads="1"/>
            </p:cNvSpPr>
            <p:nvPr/>
          </p:nvSpPr>
          <p:spPr bwMode="auto">
            <a:xfrm>
              <a:off x="550" y="485"/>
              <a:ext cx="899" cy="137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57" name="Rectangle 515"/>
            <p:cNvSpPr>
              <a:spLocks noChangeArrowheads="1"/>
            </p:cNvSpPr>
            <p:nvPr/>
          </p:nvSpPr>
          <p:spPr bwMode="auto">
            <a:xfrm>
              <a:off x="551" y="486"/>
              <a:ext cx="95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SOUTH AFRICA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8" name="Rectangle 516"/>
            <p:cNvSpPr>
              <a:spLocks noChangeArrowheads="1"/>
            </p:cNvSpPr>
            <p:nvPr/>
          </p:nvSpPr>
          <p:spPr bwMode="auto">
            <a:xfrm>
              <a:off x="1449" y="486"/>
              <a:ext cx="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565" name="Picture 5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" y="459"/>
              <a:ext cx="139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9" name="Freeform 518"/>
            <p:cNvSpPr>
              <a:spLocks noEditPoints="1"/>
            </p:cNvSpPr>
            <p:nvPr/>
          </p:nvSpPr>
          <p:spPr bwMode="auto">
            <a:xfrm>
              <a:off x="1808" y="452"/>
              <a:ext cx="1408" cy="218"/>
            </a:xfrm>
            <a:custGeom>
              <a:avLst/>
              <a:gdLst>
                <a:gd name="T0" fmla="*/ 0 w 15780"/>
                <a:gd name="T1" fmla="*/ 66 h 2436"/>
                <a:gd name="T2" fmla="*/ 67 w 15780"/>
                <a:gd name="T3" fmla="*/ 0 h 2436"/>
                <a:gd name="T4" fmla="*/ 15713 w 15780"/>
                <a:gd name="T5" fmla="*/ 0 h 2436"/>
                <a:gd name="T6" fmla="*/ 15780 w 15780"/>
                <a:gd name="T7" fmla="*/ 66 h 2436"/>
                <a:gd name="T8" fmla="*/ 15780 w 15780"/>
                <a:gd name="T9" fmla="*/ 2370 h 2436"/>
                <a:gd name="T10" fmla="*/ 15713 w 15780"/>
                <a:gd name="T11" fmla="*/ 2436 h 2436"/>
                <a:gd name="T12" fmla="*/ 67 w 15780"/>
                <a:gd name="T13" fmla="*/ 2436 h 2436"/>
                <a:gd name="T14" fmla="*/ 0 w 15780"/>
                <a:gd name="T15" fmla="*/ 2370 h 2436"/>
                <a:gd name="T16" fmla="*/ 0 w 15780"/>
                <a:gd name="T17" fmla="*/ 66 h 2436"/>
                <a:gd name="T18" fmla="*/ 133 w 15780"/>
                <a:gd name="T19" fmla="*/ 2370 h 2436"/>
                <a:gd name="T20" fmla="*/ 67 w 15780"/>
                <a:gd name="T21" fmla="*/ 2303 h 2436"/>
                <a:gd name="T22" fmla="*/ 15713 w 15780"/>
                <a:gd name="T23" fmla="*/ 2303 h 2436"/>
                <a:gd name="T24" fmla="*/ 15647 w 15780"/>
                <a:gd name="T25" fmla="*/ 2370 h 2436"/>
                <a:gd name="T26" fmla="*/ 15647 w 15780"/>
                <a:gd name="T27" fmla="*/ 66 h 2436"/>
                <a:gd name="T28" fmla="*/ 15713 w 15780"/>
                <a:gd name="T29" fmla="*/ 133 h 2436"/>
                <a:gd name="T30" fmla="*/ 67 w 15780"/>
                <a:gd name="T31" fmla="*/ 133 h 2436"/>
                <a:gd name="T32" fmla="*/ 133 w 15780"/>
                <a:gd name="T33" fmla="*/ 66 h 2436"/>
                <a:gd name="T34" fmla="*/ 133 w 15780"/>
                <a:gd name="T35" fmla="*/ 2370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80" h="2436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lnTo>
                    <a:pt x="15713" y="0"/>
                  </a:lnTo>
                  <a:cubicBezTo>
                    <a:pt x="15750" y="0"/>
                    <a:pt x="15780" y="30"/>
                    <a:pt x="15780" y="66"/>
                  </a:cubicBezTo>
                  <a:lnTo>
                    <a:pt x="15780" y="2370"/>
                  </a:lnTo>
                  <a:cubicBezTo>
                    <a:pt x="15780" y="2406"/>
                    <a:pt x="15750" y="2436"/>
                    <a:pt x="15713" y="2436"/>
                  </a:cubicBezTo>
                  <a:lnTo>
                    <a:pt x="67" y="2436"/>
                  </a:lnTo>
                  <a:cubicBezTo>
                    <a:pt x="30" y="2436"/>
                    <a:pt x="0" y="2406"/>
                    <a:pt x="0" y="2370"/>
                  </a:cubicBezTo>
                  <a:lnTo>
                    <a:pt x="0" y="66"/>
                  </a:lnTo>
                  <a:close/>
                  <a:moveTo>
                    <a:pt x="133" y="2370"/>
                  </a:moveTo>
                  <a:lnTo>
                    <a:pt x="67" y="2303"/>
                  </a:lnTo>
                  <a:lnTo>
                    <a:pt x="15713" y="2303"/>
                  </a:lnTo>
                  <a:lnTo>
                    <a:pt x="15647" y="2370"/>
                  </a:lnTo>
                  <a:lnTo>
                    <a:pt x="15647" y="66"/>
                  </a:lnTo>
                  <a:lnTo>
                    <a:pt x="15713" y="133"/>
                  </a:lnTo>
                  <a:lnTo>
                    <a:pt x="67" y="133"/>
                  </a:lnTo>
                  <a:lnTo>
                    <a:pt x="133" y="66"/>
                  </a:lnTo>
                  <a:lnTo>
                    <a:pt x="133" y="237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60" name="Rectangle 519"/>
            <p:cNvSpPr>
              <a:spLocks noChangeArrowheads="1"/>
            </p:cNvSpPr>
            <p:nvPr/>
          </p:nvSpPr>
          <p:spPr bwMode="auto">
            <a:xfrm>
              <a:off x="2349" y="485"/>
              <a:ext cx="324" cy="137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161" name="Rectangle 520"/>
            <p:cNvSpPr>
              <a:spLocks noChangeArrowheads="1"/>
            </p:cNvSpPr>
            <p:nvPr/>
          </p:nvSpPr>
          <p:spPr bwMode="auto">
            <a:xfrm>
              <a:off x="2350" y="486"/>
              <a:ext cx="3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INDIA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62" name="Rectangle 521"/>
            <p:cNvSpPr>
              <a:spLocks noChangeArrowheads="1"/>
            </p:cNvSpPr>
            <p:nvPr/>
          </p:nvSpPr>
          <p:spPr bwMode="auto">
            <a:xfrm>
              <a:off x="2674" y="486"/>
              <a:ext cx="8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9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181749" y="270409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108634"/>
            <a:ext cx="5023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err="1" smtClean="0">
                <a:solidFill>
                  <a:schemeClr val="bg1"/>
                </a:solidFill>
                <a:latin typeface="Arial Black" pitchFamily="34" charset="0"/>
              </a:rPr>
              <a:t>Professionalisation</a:t>
            </a:r>
            <a:endParaRPr lang="en-ZA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" y="751344"/>
            <a:ext cx="63200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Instated with recognition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Greater acknowledgement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Regional alignment and collaboration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Socio-economic </a:t>
            </a:r>
            <a:r>
              <a:rPr lang="en-ZA" sz="2800" dirty="0" err="1" smtClean="0">
                <a:solidFill>
                  <a:schemeClr val="bg1"/>
                </a:solidFill>
              </a:rPr>
              <a:t>upliftment</a:t>
            </a:r>
            <a:endParaRPr lang="en-ZA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Overarching organisation – NTGA(1993)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3441700"/>
            <a:ext cx="60655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National Registrar </a:t>
            </a:r>
            <a:r>
              <a:rPr lang="en-ZA" b="1" dirty="0" err="1" smtClean="0">
                <a:solidFill>
                  <a:schemeClr val="bg1"/>
                </a:solidFill>
              </a:rPr>
              <a:t>Morongoe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Ramphele</a:t>
            </a:r>
            <a:r>
              <a:rPr lang="en-ZA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ZA" b="1" dirty="0" smtClean="0">
                <a:solidFill>
                  <a:schemeClr val="bg1"/>
                </a:solidFill>
              </a:rPr>
              <a:t>“</a:t>
            </a:r>
            <a:r>
              <a:rPr lang="en-ZA" b="1" i="1" dirty="0" smtClean="0">
                <a:solidFill>
                  <a:schemeClr val="bg1"/>
                </a:solidFill>
              </a:rPr>
              <a:t>I </a:t>
            </a:r>
            <a:r>
              <a:rPr lang="en-ZA" b="1" i="1" dirty="0">
                <a:solidFill>
                  <a:schemeClr val="bg1"/>
                </a:solidFill>
              </a:rPr>
              <a:t>am of the view that being professional goes beyond </a:t>
            </a:r>
            <a:r>
              <a:rPr lang="en-ZA" b="1" i="1" dirty="0" smtClean="0">
                <a:solidFill>
                  <a:schemeClr val="bg1"/>
                </a:solidFill>
              </a:rPr>
              <a:t>simply</a:t>
            </a:r>
          </a:p>
          <a:p>
            <a:r>
              <a:rPr lang="en-ZA" b="1" i="1" dirty="0" smtClean="0">
                <a:solidFill>
                  <a:schemeClr val="bg1"/>
                </a:solidFill>
              </a:rPr>
              <a:t>adhering </a:t>
            </a:r>
            <a:r>
              <a:rPr lang="en-ZA" b="1" i="1" dirty="0">
                <a:solidFill>
                  <a:schemeClr val="bg1"/>
                </a:solidFill>
              </a:rPr>
              <a:t>to the legislation or </a:t>
            </a:r>
            <a:r>
              <a:rPr lang="en-ZA" b="1" i="1" dirty="0" smtClean="0">
                <a:solidFill>
                  <a:schemeClr val="bg1"/>
                </a:solidFill>
              </a:rPr>
              <a:t>belonging to </a:t>
            </a:r>
            <a:r>
              <a:rPr lang="en-ZA" b="1" i="1" dirty="0">
                <a:solidFill>
                  <a:schemeClr val="bg1"/>
                </a:solidFill>
              </a:rPr>
              <a:t>an association, it </a:t>
            </a:r>
            <a:endParaRPr lang="en-ZA" b="1" i="1" dirty="0" smtClean="0">
              <a:solidFill>
                <a:schemeClr val="bg1"/>
              </a:solidFill>
            </a:endParaRPr>
          </a:p>
          <a:p>
            <a:r>
              <a:rPr lang="en-ZA" b="1" i="1" dirty="0" smtClean="0">
                <a:solidFill>
                  <a:schemeClr val="bg1"/>
                </a:solidFill>
              </a:rPr>
              <a:t>also </a:t>
            </a:r>
            <a:r>
              <a:rPr lang="en-ZA" b="1" i="1" dirty="0">
                <a:solidFill>
                  <a:schemeClr val="bg1"/>
                </a:solidFill>
              </a:rPr>
              <a:t>describes the </a:t>
            </a:r>
            <a:r>
              <a:rPr lang="en-ZA" b="1" i="1" dirty="0" smtClean="0">
                <a:solidFill>
                  <a:schemeClr val="bg1"/>
                </a:solidFill>
              </a:rPr>
              <a:t>inherent </a:t>
            </a:r>
            <a:r>
              <a:rPr lang="en-ZA" b="1" i="1" dirty="0">
                <a:solidFill>
                  <a:schemeClr val="bg1"/>
                </a:solidFill>
              </a:rPr>
              <a:t>qualities that the guide possesses </a:t>
            </a:r>
            <a:endParaRPr lang="en-ZA" b="1" i="1" dirty="0" smtClean="0">
              <a:solidFill>
                <a:schemeClr val="bg1"/>
              </a:solidFill>
            </a:endParaRPr>
          </a:p>
          <a:p>
            <a:r>
              <a:rPr lang="en-ZA" b="1" i="1" dirty="0" smtClean="0">
                <a:solidFill>
                  <a:schemeClr val="bg1"/>
                </a:solidFill>
              </a:rPr>
              <a:t>that </a:t>
            </a:r>
            <a:r>
              <a:rPr lang="en-ZA" b="1" i="1" dirty="0">
                <a:solidFill>
                  <a:schemeClr val="bg1"/>
                </a:solidFill>
              </a:rPr>
              <a:t>relates to passion, dedication </a:t>
            </a:r>
            <a:r>
              <a:rPr lang="en-ZA" b="1" i="1" dirty="0" smtClean="0">
                <a:solidFill>
                  <a:schemeClr val="bg1"/>
                </a:solidFill>
              </a:rPr>
              <a:t>and </a:t>
            </a:r>
            <a:r>
              <a:rPr lang="en-ZA" b="1" i="1" dirty="0">
                <a:solidFill>
                  <a:schemeClr val="bg1"/>
                </a:solidFill>
              </a:rPr>
              <a:t>commitment to the </a:t>
            </a:r>
            <a:endParaRPr lang="en-ZA" b="1" i="1" dirty="0" smtClean="0">
              <a:solidFill>
                <a:schemeClr val="bg1"/>
              </a:solidFill>
            </a:endParaRPr>
          </a:p>
          <a:p>
            <a:r>
              <a:rPr lang="en-ZA" b="1" i="1" dirty="0" smtClean="0">
                <a:solidFill>
                  <a:schemeClr val="bg1"/>
                </a:solidFill>
              </a:rPr>
              <a:t>guiding </a:t>
            </a:r>
            <a:r>
              <a:rPr lang="en-ZA" b="1" i="1" dirty="0">
                <a:solidFill>
                  <a:schemeClr val="bg1"/>
                </a:solidFill>
              </a:rPr>
              <a:t>profession. It is also a personal responsibility </a:t>
            </a:r>
            <a:endParaRPr lang="en-ZA" b="1" i="1" dirty="0" smtClean="0">
              <a:solidFill>
                <a:schemeClr val="bg1"/>
              </a:solidFill>
            </a:endParaRPr>
          </a:p>
          <a:p>
            <a:r>
              <a:rPr lang="en-ZA" b="1" i="1" dirty="0" smtClean="0">
                <a:solidFill>
                  <a:schemeClr val="bg1"/>
                </a:solidFill>
              </a:rPr>
              <a:t>and </a:t>
            </a:r>
            <a:r>
              <a:rPr lang="en-ZA" b="1" i="1" dirty="0">
                <a:solidFill>
                  <a:schemeClr val="bg1"/>
                </a:solidFill>
              </a:rPr>
              <a:t>interest in ensuring that one is in possession of the skills </a:t>
            </a:r>
            <a:endParaRPr lang="en-ZA" b="1" i="1" dirty="0" smtClean="0">
              <a:solidFill>
                <a:schemeClr val="bg1"/>
              </a:solidFill>
            </a:endParaRPr>
          </a:p>
          <a:p>
            <a:r>
              <a:rPr lang="en-ZA" b="1" i="1" dirty="0" smtClean="0">
                <a:solidFill>
                  <a:schemeClr val="bg1"/>
                </a:solidFill>
              </a:rPr>
              <a:t>and knowledge </a:t>
            </a:r>
            <a:r>
              <a:rPr lang="en-ZA" b="1" i="1" dirty="0">
                <a:solidFill>
                  <a:schemeClr val="bg1"/>
                </a:solidFill>
              </a:rPr>
              <a:t>necessary to meet the challenges and </a:t>
            </a:r>
            <a:endParaRPr lang="en-ZA" b="1" i="1" dirty="0" smtClean="0">
              <a:solidFill>
                <a:schemeClr val="bg1"/>
              </a:solidFill>
            </a:endParaRPr>
          </a:p>
          <a:p>
            <a:r>
              <a:rPr lang="en-ZA" b="1" i="1" dirty="0" smtClean="0">
                <a:solidFill>
                  <a:schemeClr val="bg1"/>
                </a:solidFill>
              </a:rPr>
              <a:t>expectations </a:t>
            </a:r>
            <a:r>
              <a:rPr lang="en-ZA" b="1" i="1" dirty="0">
                <a:solidFill>
                  <a:schemeClr val="bg1"/>
                </a:solidFill>
              </a:rPr>
              <a:t>of our dynamic tourism </a:t>
            </a:r>
            <a:r>
              <a:rPr lang="en-ZA" b="1" i="1" dirty="0" smtClean="0">
                <a:solidFill>
                  <a:schemeClr val="bg1"/>
                </a:solidFill>
              </a:rPr>
              <a:t>sector</a:t>
            </a:r>
            <a:r>
              <a:rPr lang="en-ZA" b="1" dirty="0" smtClean="0">
                <a:solidFill>
                  <a:schemeClr val="bg1"/>
                </a:solidFill>
              </a:rPr>
              <a:t>” (Feb 2018)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7552" y="857816"/>
            <a:ext cx="7387625" cy="5142367"/>
            <a:chOff x="-736262" y="0"/>
            <a:chExt cx="5669942" cy="3588987"/>
          </a:xfrm>
        </p:grpSpPr>
        <p:sp>
          <p:nvSpPr>
            <p:cNvPr id="4" name="Oval 3"/>
            <p:cNvSpPr/>
            <p:nvPr/>
          </p:nvSpPr>
          <p:spPr>
            <a:xfrm>
              <a:off x="-523710" y="38418"/>
              <a:ext cx="4649099" cy="2984739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/>
            </a:p>
          </p:txBody>
        </p:sp>
        <p:sp>
          <p:nvSpPr>
            <p:cNvPr id="5" name="Oval 4"/>
            <p:cNvSpPr/>
            <p:nvPr/>
          </p:nvSpPr>
          <p:spPr>
            <a:xfrm>
              <a:off x="-62852" y="360287"/>
              <a:ext cx="3665700" cy="227737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/>
            </a:p>
          </p:txBody>
        </p:sp>
        <p:sp>
          <p:nvSpPr>
            <p:cNvPr id="6" name="Oval 5"/>
            <p:cNvSpPr/>
            <p:nvPr/>
          </p:nvSpPr>
          <p:spPr>
            <a:xfrm>
              <a:off x="529674" y="806514"/>
              <a:ext cx="2501265" cy="14319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/>
            </a:p>
          </p:txBody>
        </p:sp>
        <p:pic>
          <p:nvPicPr>
            <p:cNvPr id="7" name="Picture 6" descr="Image result for National Department of tourism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12" y="1196020"/>
              <a:ext cx="1909268" cy="6949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290"/>
            <p:cNvSpPr txBox="1"/>
            <p:nvPr/>
          </p:nvSpPr>
          <p:spPr>
            <a:xfrm rot="19117805">
              <a:off x="2755893" y="455384"/>
              <a:ext cx="1181842" cy="333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Legislation</a:t>
              </a:r>
              <a:endParaRPr lang="en-Z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91"/>
            <p:cNvSpPr txBox="1"/>
            <p:nvPr/>
          </p:nvSpPr>
          <p:spPr>
            <a:xfrm rot="640337">
              <a:off x="3113770" y="1745161"/>
              <a:ext cx="1819910" cy="327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Professionalisation</a:t>
              </a:r>
              <a:endParaRPr lang="en-Z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99"/>
            <p:cNvSpPr txBox="1"/>
            <p:nvPr/>
          </p:nvSpPr>
          <p:spPr>
            <a:xfrm rot="18432380">
              <a:off x="248503" y="2728562"/>
              <a:ext cx="1393190" cy="327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Accreditation</a:t>
              </a:r>
              <a:endParaRPr lang="en-Z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300"/>
            <p:cNvSpPr txBox="1"/>
            <p:nvPr/>
          </p:nvSpPr>
          <p:spPr>
            <a:xfrm rot="2058891">
              <a:off x="-301859" y="621478"/>
              <a:ext cx="1074420" cy="327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Training</a:t>
              </a:r>
              <a:endParaRPr lang="en-Z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301"/>
            <p:cNvSpPr txBox="1"/>
            <p:nvPr/>
          </p:nvSpPr>
          <p:spPr>
            <a:xfrm rot="3297542">
              <a:off x="2287292" y="2632930"/>
              <a:ext cx="1379855" cy="333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Compliance</a:t>
              </a:r>
              <a:endParaRPr lang="en-Z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302"/>
            <p:cNvSpPr txBox="1"/>
            <p:nvPr/>
          </p:nvSpPr>
          <p:spPr>
            <a:xfrm rot="5176501">
              <a:off x="1300169" y="221298"/>
              <a:ext cx="770255" cy="327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Career</a:t>
              </a:r>
              <a:endParaRPr lang="en-Z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303"/>
            <p:cNvSpPr txBox="1"/>
            <p:nvPr/>
          </p:nvSpPr>
          <p:spPr>
            <a:xfrm rot="20077772">
              <a:off x="-736262" y="1842083"/>
              <a:ext cx="1299503" cy="327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Associations</a:t>
              </a:r>
              <a:endParaRPr lang="en-ZA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492" y="189468"/>
            <a:ext cx="563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en-ZA" sz="2800" b="1" dirty="0" smtClean="0">
                <a:solidFill>
                  <a:schemeClr val="bg1"/>
                </a:solidFill>
                <a:latin typeface="Arial Black" pitchFamily="34" charset="0"/>
              </a:rPr>
              <a:t>roposed centrality of NDT </a:t>
            </a:r>
            <a:endParaRPr lang="en-ZA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12647" y="2455817"/>
            <a:ext cx="2068706" cy="97318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b="1" dirty="0" smtClean="0">
                <a:solidFill>
                  <a:schemeClr val="bg1"/>
                </a:solidFill>
              </a:rPr>
              <a:t>    NTGASA</a:t>
            </a:r>
            <a:endParaRPr lang="en-ZA" sz="2000" dirty="0"/>
          </a:p>
        </p:txBody>
      </p:sp>
      <p:sp>
        <p:nvSpPr>
          <p:cNvPr id="18" name="Left-Right Arrow 17"/>
          <p:cNvSpPr/>
          <p:nvPr/>
        </p:nvSpPr>
        <p:spPr>
          <a:xfrm>
            <a:off x="4327339" y="2803550"/>
            <a:ext cx="2511871" cy="35471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/>
          <p:cNvSpPr/>
          <p:nvPr/>
        </p:nvSpPr>
        <p:spPr>
          <a:xfrm>
            <a:off x="6181749" y="270409"/>
            <a:ext cx="1284553" cy="105782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User\AppData\Local\Microsoft\Windows\Temporary Internet Files\Content.IE5\GK58Z3N3\india_map_by_vishalpandya1991-d60dl3v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98" y="158566"/>
            <a:ext cx="1213033" cy="12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" y="437966"/>
            <a:ext cx="7683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err="1">
                <a:solidFill>
                  <a:schemeClr val="bg1"/>
                </a:solidFill>
              </a:rPr>
              <a:t>Chowdhary</a:t>
            </a:r>
            <a:r>
              <a:rPr lang="en-ZA" sz="2400" b="1" dirty="0">
                <a:solidFill>
                  <a:schemeClr val="bg1"/>
                </a:solidFill>
              </a:rPr>
              <a:t> </a:t>
            </a:r>
            <a:r>
              <a:rPr lang="en-ZA" sz="2400" b="1" dirty="0" smtClean="0">
                <a:solidFill>
                  <a:schemeClr val="bg1"/>
                </a:solidFill>
              </a:rPr>
              <a:t>and Prakash:</a:t>
            </a:r>
          </a:p>
          <a:p>
            <a:r>
              <a:rPr lang="en-ZA" sz="2400" b="1" dirty="0" smtClean="0">
                <a:solidFill>
                  <a:schemeClr val="bg1"/>
                </a:solidFill>
              </a:rPr>
              <a:t>“tour guiding and interpretation is a </a:t>
            </a:r>
            <a:r>
              <a:rPr lang="en-ZA" sz="2400" b="1" dirty="0" smtClean="0">
                <a:solidFill>
                  <a:srgbClr val="FF0000"/>
                </a:solidFill>
              </a:rPr>
              <a:t>basic </a:t>
            </a:r>
          </a:p>
          <a:p>
            <a:r>
              <a:rPr lang="en-ZA" sz="2400" b="1" dirty="0" smtClean="0">
                <a:solidFill>
                  <a:srgbClr val="FF0000"/>
                </a:solidFill>
              </a:rPr>
              <a:t>activity</a:t>
            </a:r>
            <a:r>
              <a:rPr lang="en-ZA" sz="2400" b="1" dirty="0" smtClean="0">
                <a:solidFill>
                  <a:schemeClr val="bg1"/>
                </a:solidFill>
              </a:rPr>
              <a:t> in [the] tourism value chain”, </a:t>
            </a:r>
          </a:p>
          <a:p>
            <a:r>
              <a:rPr lang="en-ZA" sz="2400" b="1" dirty="0" smtClean="0">
                <a:solidFill>
                  <a:schemeClr val="bg1"/>
                </a:solidFill>
              </a:rPr>
              <a:t>“tourist guide’s performance depends on his </a:t>
            </a:r>
          </a:p>
          <a:p>
            <a:r>
              <a:rPr lang="en-ZA" sz="2400" b="1" dirty="0" smtClean="0">
                <a:solidFill>
                  <a:schemeClr val="bg1"/>
                </a:solidFill>
              </a:rPr>
              <a:t>competences which in turn depends on the </a:t>
            </a:r>
          </a:p>
          <a:p>
            <a:r>
              <a:rPr lang="en-ZA" sz="2400" b="1" dirty="0" smtClean="0">
                <a:solidFill>
                  <a:srgbClr val="FF0000"/>
                </a:solidFill>
              </a:rPr>
              <a:t>training and learning </a:t>
            </a:r>
            <a:r>
              <a:rPr lang="en-ZA" sz="2400" b="1" dirty="0" smtClean="0">
                <a:solidFill>
                  <a:schemeClr val="bg1"/>
                </a:solidFill>
              </a:rPr>
              <a:t>he/she has been through”.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3217714"/>
            <a:ext cx="805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err="1" smtClean="0">
                <a:solidFill>
                  <a:schemeClr val="bg1"/>
                </a:solidFill>
              </a:rPr>
              <a:t>Chowdhary</a:t>
            </a:r>
            <a:r>
              <a:rPr lang="en-ZA" sz="2400" dirty="0" smtClean="0">
                <a:solidFill>
                  <a:schemeClr val="bg1"/>
                </a:solidFill>
              </a:rPr>
              <a:t> </a:t>
            </a:r>
            <a:r>
              <a:rPr lang="en-ZA" sz="2400" dirty="0">
                <a:solidFill>
                  <a:schemeClr val="bg1"/>
                </a:solidFill>
              </a:rPr>
              <a:t>and </a:t>
            </a:r>
            <a:r>
              <a:rPr lang="en-ZA" sz="2400" dirty="0" err="1">
                <a:solidFill>
                  <a:schemeClr val="bg1"/>
                </a:solidFill>
              </a:rPr>
              <a:t>Prakash</a:t>
            </a:r>
            <a:r>
              <a:rPr lang="en-ZA" sz="2400" dirty="0">
                <a:solidFill>
                  <a:schemeClr val="bg1"/>
                </a:solidFill>
              </a:rPr>
              <a:t> </a:t>
            </a:r>
            <a:r>
              <a:rPr lang="en-ZA" sz="2400" dirty="0" smtClean="0">
                <a:solidFill>
                  <a:schemeClr val="bg1"/>
                </a:solidFill>
              </a:rPr>
              <a:t>claimed the RLGTP </a:t>
            </a:r>
          </a:p>
          <a:p>
            <a:r>
              <a:rPr lang="en-ZA" sz="2400" dirty="0" smtClean="0">
                <a:solidFill>
                  <a:schemeClr val="bg1"/>
                </a:solidFill>
              </a:rPr>
              <a:t>unknowingly promoted:</a:t>
            </a:r>
          </a:p>
          <a:p>
            <a:pPr marL="285750" indent="-285750">
              <a:buFontTx/>
              <a:buChar char="-"/>
            </a:pPr>
            <a:r>
              <a:rPr lang="en-ZA" sz="2400" b="1" dirty="0" smtClean="0">
                <a:solidFill>
                  <a:srgbClr val="FF0000"/>
                </a:solidFill>
              </a:rPr>
              <a:t>indigenous knowledge</a:t>
            </a:r>
          </a:p>
          <a:p>
            <a:pPr marL="285750" indent="-285750">
              <a:buFontTx/>
              <a:buChar char="-"/>
            </a:pPr>
            <a:r>
              <a:rPr lang="en-ZA" sz="2400" b="1" dirty="0" smtClean="0">
                <a:solidFill>
                  <a:srgbClr val="FF0000"/>
                </a:solidFill>
              </a:rPr>
              <a:t>intangible </a:t>
            </a:r>
            <a:r>
              <a:rPr lang="en-ZA" sz="2400" b="1" dirty="0">
                <a:solidFill>
                  <a:srgbClr val="FF0000"/>
                </a:solidFill>
              </a:rPr>
              <a:t>heritage </a:t>
            </a:r>
            <a:endParaRPr lang="en-ZA" sz="24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ZA" sz="2400" dirty="0" smtClean="0">
                <a:solidFill>
                  <a:schemeClr val="bg1"/>
                </a:solidFill>
              </a:rPr>
              <a:t>a </a:t>
            </a:r>
            <a:r>
              <a:rPr lang="en-ZA" sz="2400" b="1" dirty="0">
                <a:solidFill>
                  <a:srgbClr val="FF0000"/>
                </a:solidFill>
              </a:rPr>
              <a:t>sense of community </a:t>
            </a:r>
            <a:r>
              <a:rPr lang="en-ZA" sz="2400" dirty="0">
                <a:solidFill>
                  <a:schemeClr val="bg1"/>
                </a:solidFill>
              </a:rPr>
              <a:t>among locals, who </a:t>
            </a:r>
            <a:r>
              <a:rPr lang="en-ZA" sz="2400" dirty="0" smtClean="0">
                <a:solidFill>
                  <a:schemeClr val="bg1"/>
                </a:solidFill>
              </a:rPr>
              <a:t>are</a:t>
            </a:r>
          </a:p>
          <a:p>
            <a:r>
              <a:rPr lang="en-ZA" sz="2400" dirty="0" smtClean="0">
                <a:solidFill>
                  <a:schemeClr val="bg1"/>
                </a:solidFill>
              </a:rPr>
              <a:t>    actively </a:t>
            </a:r>
            <a:r>
              <a:rPr lang="en-ZA" sz="2400" dirty="0">
                <a:solidFill>
                  <a:schemeClr val="bg1"/>
                </a:solidFill>
              </a:rPr>
              <a:t>involved in the programme or serve </a:t>
            </a:r>
            <a:endParaRPr lang="en-ZA" sz="2400" dirty="0" smtClean="0">
              <a:solidFill>
                <a:schemeClr val="bg1"/>
              </a:solidFill>
            </a:endParaRPr>
          </a:p>
          <a:p>
            <a:r>
              <a:rPr lang="en-ZA" sz="2400" dirty="0">
                <a:solidFill>
                  <a:schemeClr val="bg1"/>
                </a:solidFill>
              </a:rPr>
              <a:t> </a:t>
            </a:r>
            <a:r>
              <a:rPr lang="en-ZA" sz="2400" dirty="0" smtClean="0">
                <a:solidFill>
                  <a:schemeClr val="bg1"/>
                </a:solidFill>
              </a:rPr>
              <a:t>   in </a:t>
            </a:r>
            <a:r>
              <a:rPr lang="en-ZA" sz="2400" dirty="0">
                <a:solidFill>
                  <a:schemeClr val="bg1"/>
                </a:solidFill>
              </a:rPr>
              <a:t>a contributing role to the programme. </a:t>
            </a:r>
          </a:p>
        </p:txBody>
      </p:sp>
    </p:spTree>
    <p:extLst>
      <p:ext uri="{BB962C8B-B14F-4D97-AF65-F5344CB8AC3E}">
        <p14:creationId xmlns:p14="http://schemas.microsoft.com/office/powerpoint/2010/main" val="273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568236"/>
            <a:ext cx="7099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b="1" dirty="0" smtClean="0">
                <a:solidFill>
                  <a:schemeClr val="bg1"/>
                </a:solidFill>
                <a:latin typeface="Arial Black" pitchFamily="34" charset="0"/>
              </a:rPr>
              <a:t>RECOMMENDATIONS: </a:t>
            </a:r>
          </a:p>
          <a:p>
            <a:endParaRPr lang="en-ZA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bg1"/>
                </a:solidFill>
              </a:rPr>
              <a:t>Remedied by elements </a:t>
            </a:r>
            <a:r>
              <a:rPr lang="en-ZA" sz="2400" b="1" dirty="0">
                <a:solidFill>
                  <a:schemeClr val="bg1"/>
                </a:solidFill>
              </a:rPr>
              <a:t>that already </a:t>
            </a:r>
            <a:r>
              <a:rPr lang="en-ZA" sz="2400" b="1" dirty="0" smtClean="0">
                <a:solidFill>
                  <a:schemeClr val="bg1"/>
                </a:solidFill>
              </a:rPr>
              <a:t>exist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bg1"/>
                </a:solidFill>
              </a:rPr>
              <a:t>Align legislation and regulations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bg1"/>
                </a:solidFill>
              </a:rPr>
              <a:t>Cognisance of Acts of 1978, 1993 and 2000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bg1"/>
                </a:solidFill>
              </a:rPr>
              <a:t>NDT centre-stage and at the helm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bg1"/>
                </a:solidFill>
              </a:rPr>
              <a:t>Take a stand on impact of other departments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bg1"/>
                </a:solidFill>
              </a:rPr>
              <a:t>Collaborative national organisation 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bg1"/>
                </a:solidFill>
              </a:rPr>
              <a:t>Sanction for UP to develop the IST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ZA" sz="2400" b="1" dirty="0" smtClean="0">
                <a:solidFill>
                  <a:schemeClr val="bg1"/>
                </a:solidFill>
              </a:rPr>
              <a:t>Parameters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ZA" sz="2400" b="1" dirty="0" smtClean="0">
                <a:solidFill>
                  <a:schemeClr val="bg1"/>
                </a:solidFill>
              </a:rPr>
              <a:t>Skilling and awareness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ZA" sz="2400" b="1" dirty="0" smtClean="0">
                <a:solidFill>
                  <a:schemeClr val="bg1"/>
                </a:solidFill>
              </a:rPr>
              <a:t>Ethics and authenticity</a:t>
            </a: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81749" y="270409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9"/>
          <a:stretch/>
        </p:blipFill>
        <p:spPr bwMode="auto">
          <a:xfrm>
            <a:off x="461214" y="1527019"/>
            <a:ext cx="5115340" cy="401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46326" y="1289150"/>
            <a:ext cx="4115435" cy="3667760"/>
          </a:xfrm>
          <a:prstGeom prst="ellipse">
            <a:avLst/>
          </a:prstGeom>
          <a:solidFill>
            <a:schemeClr val="accent4">
              <a:alpha val="62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Oval 5"/>
          <p:cNvSpPr/>
          <p:nvPr/>
        </p:nvSpPr>
        <p:spPr>
          <a:xfrm>
            <a:off x="1571504" y="3342108"/>
            <a:ext cx="3090257" cy="2194936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ZA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1820" y="3234179"/>
            <a:ext cx="581660" cy="572135"/>
          </a:xfrm>
          <a:prstGeom prst="ellipse">
            <a:avLst/>
          </a:prstGeom>
          <a:solidFill>
            <a:srgbClr val="3366CC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>
                <a:ln>
                  <a:solidFill>
                    <a:srgbClr val="3366CC"/>
                  </a:solidFill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ZA" sz="1200">
              <a:ln>
                <a:solidFill>
                  <a:srgbClr val="3366CC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14470" y="3429000"/>
            <a:ext cx="236495" cy="240259"/>
          </a:xfrm>
          <a:prstGeom prst="ellipse">
            <a:avLst/>
          </a:prstGeom>
          <a:solidFill>
            <a:srgbClr val="6600CC">
              <a:alpha val="49804"/>
            </a:srgbClr>
          </a:solidFill>
          <a:ln>
            <a:solidFill>
              <a:srgbClr val="6600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>
                <a:ln>
                  <a:solidFill>
                    <a:srgbClr val="002F87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ZA" sz="1200">
              <a:ln>
                <a:solidFill>
                  <a:srgbClr val="002F87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17999" y="1519707"/>
            <a:ext cx="811369" cy="796403"/>
          </a:xfrm>
          <a:prstGeom prst="ellipse">
            <a:avLst/>
          </a:prstGeom>
          <a:solidFill>
            <a:schemeClr val="accent4">
              <a:alpha val="62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41050" y="33421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59130" y="2512133"/>
            <a:ext cx="631065" cy="619014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ZA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3832" y="3342108"/>
            <a:ext cx="581660" cy="572135"/>
          </a:xfrm>
          <a:prstGeom prst="ellipse">
            <a:avLst/>
          </a:prstGeom>
          <a:solidFill>
            <a:srgbClr val="3366CC"/>
          </a:solidFill>
          <a:ln>
            <a:solidFill>
              <a:srgbClr val="3366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>
                <a:ln>
                  <a:solidFill>
                    <a:srgbClr val="3366CC"/>
                  </a:solidFill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ZA" sz="1200">
              <a:ln>
                <a:solidFill>
                  <a:srgbClr val="3366CC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56415" y="4199837"/>
            <a:ext cx="236495" cy="240259"/>
          </a:xfrm>
          <a:prstGeom prst="ellipse">
            <a:avLst/>
          </a:prstGeom>
          <a:solidFill>
            <a:srgbClr val="6600CC">
              <a:alpha val="49804"/>
            </a:srgbClr>
          </a:solidFill>
          <a:ln>
            <a:solidFill>
              <a:srgbClr val="6600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>
                <a:ln>
                  <a:solidFill>
                    <a:srgbClr val="002F87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ZA" sz="1200">
              <a:ln>
                <a:solidFill>
                  <a:srgbClr val="002F87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9446" y="1682769"/>
            <a:ext cx="2467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latin typeface="Arial Black" pitchFamily="34" charset="0"/>
              </a:rPr>
              <a:t>Cross-border TG</a:t>
            </a:r>
            <a:endParaRPr lang="en-ZA" sz="2000" b="1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4846" y="2579244"/>
            <a:ext cx="183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latin typeface="Arial Black" pitchFamily="34" charset="0"/>
              </a:rPr>
              <a:t>National TG</a:t>
            </a:r>
            <a:endParaRPr lang="en-ZA" sz="2000" b="1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4846" y="3359808"/>
            <a:ext cx="205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latin typeface="Arial Black" pitchFamily="34" charset="0"/>
              </a:rPr>
              <a:t>Provincial TG</a:t>
            </a:r>
            <a:endParaRPr lang="en-ZA" sz="2000" b="1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4846" y="4101735"/>
            <a:ext cx="222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latin typeface="Arial Black" pitchFamily="34" charset="0"/>
              </a:rPr>
              <a:t>Local / Site TG</a:t>
            </a:r>
            <a:endParaRPr lang="en-ZA" sz="2000" b="1" dirty="0">
              <a:latin typeface="Arial Black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3750" y="270409"/>
            <a:ext cx="61179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Tourist Guide Classification</a:t>
            </a:r>
            <a:endParaRPr kumimoji="0" lang="en-ZA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82474" y="4725690"/>
            <a:ext cx="384375" cy="382349"/>
          </a:xfrm>
          <a:prstGeom prst="ellipse">
            <a:avLst/>
          </a:prstGeom>
          <a:solidFill>
            <a:srgbClr val="6600FF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ln>
                  <a:solidFill>
                    <a:srgbClr val="3366CC"/>
                  </a:solidFill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ZA" sz="1200" dirty="0">
              <a:ln>
                <a:solidFill>
                  <a:srgbClr val="3366CC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0468" y="4804272"/>
            <a:ext cx="2057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 smtClean="0">
                <a:latin typeface="Arial Black" pitchFamily="34" charset="0"/>
              </a:rPr>
              <a:t>Specialist TG</a:t>
            </a:r>
            <a:endParaRPr lang="en-ZA" sz="2000" b="1" dirty="0">
              <a:latin typeface="Arial Black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69595" y="5728311"/>
            <a:ext cx="384375" cy="38234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ln>
                  <a:solidFill>
                    <a:srgbClr val="3366CC"/>
                  </a:solidFill>
                </a:ln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ZA" sz="1200" dirty="0">
              <a:ln>
                <a:solidFill>
                  <a:srgbClr val="3366CC"/>
                </a:solidFill>
              </a:ln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0388" y="573839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>
                <a:latin typeface="Arial Black" pitchFamily="34" charset="0"/>
              </a:rPr>
              <a:t>?</a:t>
            </a:r>
            <a:endParaRPr lang="en-ZA" sz="3600" b="1" dirty="0">
              <a:latin typeface="Arial Black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88072" y="270409"/>
            <a:ext cx="1284553" cy="105782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35315" y="3686184"/>
            <a:ext cx="236495" cy="240259"/>
          </a:xfrm>
          <a:prstGeom prst="ellipse">
            <a:avLst/>
          </a:prstGeom>
          <a:solidFill>
            <a:srgbClr val="6600CC">
              <a:alpha val="49804"/>
            </a:srgbClr>
          </a:solidFill>
          <a:ln>
            <a:solidFill>
              <a:srgbClr val="6600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>
                <a:ln>
                  <a:solidFill>
                    <a:srgbClr val="002F87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ZA" sz="1200">
              <a:ln>
                <a:solidFill>
                  <a:srgbClr val="002F87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20" grpId="0" animBg="1"/>
      <p:bldP spid="2" grpId="0"/>
      <p:bldP spid="21" grpId="0" animBg="1"/>
      <p:bldP spid="22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066800"/>
            <a:ext cx="7569200" cy="57531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3360" y="240268"/>
            <a:ext cx="73749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0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INDIGENOUS STORY TELLER:  IST</a:t>
            </a:r>
            <a:endParaRPr lang="en-ZA" sz="3000" dirty="0"/>
          </a:p>
        </p:txBody>
      </p:sp>
      <p:sp>
        <p:nvSpPr>
          <p:cNvPr id="5" name="Rectangle 4"/>
          <p:cNvSpPr/>
          <p:nvPr/>
        </p:nvSpPr>
        <p:spPr>
          <a:xfrm>
            <a:off x="38100" y="1155700"/>
            <a:ext cx="2540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22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ods must be cra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22" y="5127"/>
            <a:ext cx="4996940" cy="3747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gods must be crazy view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12237"/>
          <a:stretch/>
        </p:blipFill>
        <p:spPr bwMode="auto">
          <a:xfrm>
            <a:off x="48357" y="1398941"/>
            <a:ext cx="400294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ushmen ostrich egg she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9002" r="17883"/>
          <a:stretch/>
        </p:blipFill>
        <p:spPr bwMode="auto">
          <a:xfrm>
            <a:off x="0" y="3684941"/>
            <a:ext cx="4051300" cy="3173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bushmen weap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22" y="3684941"/>
            <a:ext cx="4996940" cy="3173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9800" y="221734"/>
            <a:ext cx="2959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60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 S T</a:t>
            </a:r>
            <a:endParaRPr lang="en-ZA" sz="6000" dirty="0"/>
          </a:p>
        </p:txBody>
      </p:sp>
    </p:spTree>
    <p:extLst>
      <p:ext uri="{BB962C8B-B14F-4D97-AF65-F5344CB8AC3E}">
        <p14:creationId xmlns:p14="http://schemas.microsoft.com/office/powerpoint/2010/main" val="18169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41600" y="2541368"/>
            <a:ext cx="3873499" cy="1765300"/>
            <a:chOff x="3924300" y="1398368"/>
            <a:chExt cx="3873499" cy="1765300"/>
          </a:xfrm>
        </p:grpSpPr>
        <p:sp>
          <p:nvSpPr>
            <p:cNvPr id="3" name="Oval 2"/>
            <p:cNvSpPr/>
            <p:nvPr/>
          </p:nvSpPr>
          <p:spPr>
            <a:xfrm>
              <a:off x="3924300" y="1398368"/>
              <a:ext cx="3873499" cy="176530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999271" y="1975534"/>
              <a:ext cx="24689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sz="3200" b="1" dirty="0"/>
                <a:t>Tourist guide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27734" y="940712"/>
            <a:ext cx="4344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Multivariate nature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3903" y="1699735"/>
            <a:ext cx="6162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Direct and indirect variables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2760" y="176768"/>
            <a:ext cx="5183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Mid-point or </a:t>
            </a:r>
            <a:r>
              <a:rPr lang="en-ZA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epi</a:t>
            </a:r>
            <a:r>
              <a:rPr lang="en-Z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-centre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734" y="4488934"/>
            <a:ext cx="7916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Dependent on multi-layered entities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7246" y="5602524"/>
            <a:ext cx="5790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Integral and indispensable</a:t>
            </a:r>
            <a:endParaRPr lang="en-Z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7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96536"/>
            <a:ext cx="56007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ZA" sz="3200" smtClean="0">
                <a:solidFill>
                  <a:schemeClr val="bg1"/>
                </a:solidFill>
                <a:latin typeface="Arial Black" pitchFamily="34" charset="0"/>
              </a:rPr>
              <a:t>“tourism provides </a:t>
            </a:r>
            <a:r>
              <a:rPr lang="en-ZA" sz="3200" dirty="0">
                <a:solidFill>
                  <a:schemeClr val="bg1"/>
                </a:solidFill>
                <a:latin typeface="Arial Black" pitchFamily="34" charset="0"/>
              </a:rPr>
              <a:t>our country with incredible opportunities to, quite literally, </a:t>
            </a:r>
            <a:r>
              <a:rPr lang="en-ZA" sz="3200" dirty="0" smtClean="0">
                <a:solidFill>
                  <a:srgbClr val="FFFF00"/>
                </a:solidFill>
                <a:latin typeface="Arial Black" pitchFamily="34" charset="0"/>
              </a:rPr>
              <a:t>SHINE"</a:t>
            </a:r>
            <a:r>
              <a:rPr lang="en-ZA" sz="32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ZA" sz="32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ZA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ZA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ZA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ZA" dirty="0" smtClean="0">
                <a:solidFill>
                  <a:schemeClr val="bg1"/>
                </a:solidFill>
                <a:latin typeface="Arial Black" pitchFamily="34" charset="0"/>
              </a:rPr>
              <a:t>State </a:t>
            </a:r>
            <a:r>
              <a:rPr lang="en-ZA" dirty="0">
                <a:solidFill>
                  <a:schemeClr val="bg1"/>
                </a:solidFill>
                <a:latin typeface="Arial Black" pitchFamily="34" charset="0"/>
              </a:rPr>
              <a:t>of the Nation </a:t>
            </a:r>
            <a:r>
              <a:rPr lang="en-ZA" dirty="0" smtClean="0">
                <a:solidFill>
                  <a:schemeClr val="bg1"/>
                </a:solidFill>
                <a:latin typeface="Arial Black" pitchFamily="34" charset="0"/>
              </a:rPr>
              <a:t>Address</a:t>
            </a:r>
            <a:endParaRPr lang="en-ZA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ZA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en-ZA" dirty="0">
                <a:solidFill>
                  <a:schemeClr val="bg1"/>
                </a:solidFill>
                <a:latin typeface="Arial Black" pitchFamily="34" charset="0"/>
              </a:rPr>
              <a:t>February 2018</a:t>
            </a:r>
            <a:r>
              <a:rPr lang="en-ZA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n-ZA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 descr="Image result for cyril ramaphosa so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8" r="24342"/>
          <a:stretch/>
        </p:blipFill>
        <p:spPr bwMode="auto">
          <a:xfrm>
            <a:off x="5321301" y="-1"/>
            <a:ext cx="3822700" cy="35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000" y="150723"/>
            <a:ext cx="482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2800" dirty="0">
                <a:solidFill>
                  <a:srgbClr val="FF0000"/>
                </a:solidFill>
                <a:latin typeface="Arial Black" pitchFamily="34" charset="0"/>
              </a:rPr>
              <a:t>South African President</a:t>
            </a:r>
          </a:p>
          <a:p>
            <a:pPr lvl="0"/>
            <a:r>
              <a:rPr lang="en-ZA" sz="2800" dirty="0">
                <a:solidFill>
                  <a:srgbClr val="FF0000"/>
                </a:solidFill>
                <a:latin typeface="Arial Black" pitchFamily="34" charset="0"/>
              </a:rPr>
              <a:t>Cyril </a:t>
            </a:r>
            <a:r>
              <a:rPr lang="en-ZA" sz="2800" dirty="0" err="1">
                <a:solidFill>
                  <a:srgbClr val="FF0000"/>
                </a:solidFill>
                <a:latin typeface="Arial Black" pitchFamily="34" charset="0"/>
              </a:rPr>
              <a:t>Ramaphosa</a:t>
            </a:r>
            <a:r>
              <a:rPr lang="en-ZA" sz="2800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</p:txBody>
      </p:sp>
      <p:sp>
        <p:nvSpPr>
          <p:cNvPr id="6" name="Oval 5"/>
          <p:cNvSpPr/>
          <p:nvPr/>
        </p:nvSpPr>
        <p:spPr>
          <a:xfrm>
            <a:off x="6309648" y="4068760"/>
            <a:ext cx="2567652" cy="192669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926" y="3919020"/>
            <a:ext cx="5205596" cy="18416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Professor Karen Harris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Mr</a:t>
            </a:r>
            <a:r>
              <a:rPr lang="en-US" sz="3200" b="1" dirty="0">
                <a:solidFill>
                  <a:srgbClr val="FF0000"/>
                </a:solidFill>
              </a:rPr>
              <a:t> CR Botha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Ms</a:t>
            </a:r>
            <a:r>
              <a:rPr lang="en-US" sz="3200" b="1" dirty="0">
                <a:solidFill>
                  <a:srgbClr val="FF0000"/>
                </a:solidFill>
              </a:rPr>
              <a:t> Sian Pretorius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Ms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Tiffaney</a:t>
            </a:r>
            <a:r>
              <a:rPr lang="en-US" sz="3200" b="1" dirty="0">
                <a:solidFill>
                  <a:srgbClr val="FF0000"/>
                </a:solidFill>
              </a:rPr>
              <a:t> da </a:t>
            </a:r>
            <a:r>
              <a:rPr lang="en-US" sz="3200" b="1" dirty="0" smtClean="0">
                <a:solidFill>
                  <a:srgbClr val="FF0000"/>
                </a:solidFill>
              </a:rPr>
              <a:t>Gama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6" y="1111313"/>
            <a:ext cx="4761774" cy="863357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latin typeface="Arial Black" pitchFamily="34" charset="0"/>
              </a:rPr>
              <a:t>Thank you!</a:t>
            </a:r>
            <a:endParaRPr lang="en-US" sz="4000" i="1" dirty="0">
              <a:latin typeface="Arial Black" pitchFamily="34" charset="0"/>
            </a:endParaRPr>
          </a:p>
        </p:txBody>
      </p:sp>
      <p:pic>
        <p:nvPicPr>
          <p:cNvPr id="14338" name="Picture 2" descr="Image result for university of pre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64" y="4447093"/>
            <a:ext cx="2230555" cy="16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55" y="352323"/>
            <a:ext cx="1315582" cy="7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rbit of plan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" y="947447"/>
            <a:ext cx="8378168" cy="41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5045" y="2856820"/>
            <a:ext cx="53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latin typeface="Arial Black" panose="020B0A04020102020204" pitchFamily="34" charset="0"/>
              </a:rPr>
              <a:t>TG</a:t>
            </a:r>
            <a:endParaRPr lang="en-ZA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2200" y="5854700"/>
            <a:ext cx="7001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latin typeface="Arial Black" pitchFamily="34" charset="0"/>
              </a:rPr>
              <a:t>Tourist guide at the </a:t>
            </a:r>
            <a:r>
              <a:rPr lang="en-ZA" sz="3200" b="1" dirty="0" err="1" smtClean="0">
                <a:latin typeface="Arial Black" pitchFamily="34" charset="0"/>
              </a:rPr>
              <a:t>epi</a:t>
            </a:r>
            <a:r>
              <a:rPr lang="en-ZA" sz="3200" b="1" dirty="0" smtClean="0">
                <a:latin typeface="Arial Black" pitchFamily="34" charset="0"/>
              </a:rPr>
              <a:t>-centre</a:t>
            </a:r>
            <a:endParaRPr lang="en-ZA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521253" y="226430"/>
            <a:ext cx="7704137" cy="6142446"/>
          </a:xfrm>
          <a:prstGeom prst="rect">
            <a:avLst/>
          </a:prstGeom>
          <a:noFill/>
          <a:ln>
            <a:solidFill>
              <a:srgbClr val="000099"/>
            </a:solidFill>
          </a:ln>
          <a:extLst/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endParaRPr lang="en-GB" sz="4400" dirty="0">
              <a:solidFill>
                <a:srgbClr val="FF0000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24891" y="1055605"/>
            <a:ext cx="4894217" cy="4569823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2769841" y="1448867"/>
            <a:ext cx="3577912" cy="3591388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/>
          <p:cNvSpPr/>
          <p:nvPr/>
        </p:nvSpPr>
        <p:spPr>
          <a:xfrm>
            <a:off x="3322777" y="2131817"/>
            <a:ext cx="2442755" cy="2256474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3929723" y="2792677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554642" y="1653643"/>
            <a:ext cx="218364" cy="218364"/>
          </a:xfrm>
          <a:prstGeom prst="ellipse">
            <a:avLst/>
          </a:prstGeom>
          <a:solidFill>
            <a:srgbClr val="FF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5636528" y="4019267"/>
            <a:ext cx="218364" cy="218364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3820541" y="1339685"/>
            <a:ext cx="218364" cy="21836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5527346" y="5211161"/>
            <a:ext cx="218364" cy="218364"/>
          </a:xfrm>
          <a:prstGeom prst="ellipse">
            <a:avLst/>
          </a:prstGeom>
          <a:solidFill>
            <a:srgbClr val="66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3369332" y="3652702"/>
            <a:ext cx="218364" cy="21836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3520290" y="5356715"/>
            <a:ext cx="218364" cy="2183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4450612" y="4137196"/>
            <a:ext cx="489877" cy="5021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/>
          <p:cNvSpPr/>
          <p:nvPr/>
        </p:nvSpPr>
        <p:spPr>
          <a:xfrm>
            <a:off x="2524902" y="1558049"/>
            <a:ext cx="489877" cy="50219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Oval 17"/>
          <p:cNvSpPr/>
          <p:nvPr/>
        </p:nvSpPr>
        <p:spPr>
          <a:xfrm>
            <a:off x="4082123" y="1872007"/>
            <a:ext cx="489877" cy="502190"/>
          </a:xfrm>
          <a:prstGeom prst="ellipse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/>
          <p:cNvSpPr/>
          <p:nvPr/>
        </p:nvSpPr>
        <p:spPr>
          <a:xfrm>
            <a:off x="2124891" y="4349563"/>
            <a:ext cx="489877" cy="502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6102814" y="2906460"/>
            <a:ext cx="489877" cy="502190"/>
          </a:xfrm>
          <a:prstGeom prst="ellipse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1770049" y="2856980"/>
            <a:ext cx="709683" cy="739195"/>
          </a:xfrm>
          <a:prstGeom prst="ellipse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6237849" y="4427744"/>
            <a:ext cx="709683" cy="739195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4940489" y="837495"/>
            <a:ext cx="489877" cy="502190"/>
          </a:xfrm>
          <a:prstGeom prst="ellipse">
            <a:avLst/>
          </a:prstGeom>
          <a:solidFill>
            <a:srgbClr val="CC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4304074" y="3112987"/>
            <a:ext cx="53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latin typeface="Arial Black" panose="020B0A04020102020204" pitchFamily="34" charset="0"/>
              </a:rPr>
              <a:t>TG</a:t>
            </a:r>
            <a:endParaRPr lang="en-ZA" b="1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775" y="6262541"/>
            <a:ext cx="8950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600" b="1" dirty="0" smtClean="0">
                <a:latin typeface="Arial Black" pitchFamily="34" charset="0"/>
              </a:rPr>
              <a:t>Various sectors that impact on the tourist guide</a:t>
            </a:r>
            <a:endParaRPr lang="en-ZA" sz="2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Pictur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15900"/>
            <a:ext cx="6794500" cy="5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7800" y="5682734"/>
            <a:ext cx="9084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  <a:latin typeface="Arial Black" pitchFamily="34" charset="0"/>
              </a:rPr>
              <a:t>LEGISLATION  </a:t>
            </a:r>
          </a:p>
          <a:p>
            <a:r>
              <a:rPr lang="en-ZA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ZA" dirty="0" smtClean="0">
                <a:solidFill>
                  <a:srgbClr val="FF0000"/>
                </a:solidFill>
                <a:latin typeface="Arial Black" pitchFamily="34" charset="0"/>
              </a:rPr>
              <a:t>                    TRAINING AND ACCREDITATION</a:t>
            </a:r>
          </a:p>
          <a:p>
            <a:pPr lvl="4"/>
            <a:r>
              <a:rPr lang="en-ZA" dirty="0" smtClean="0">
                <a:solidFill>
                  <a:srgbClr val="FF0000"/>
                </a:solidFill>
                <a:latin typeface="Arial Black" pitchFamily="34" charset="0"/>
              </a:rPr>
              <a:t>                     PROFESSIONALISATION &amp; ASSOCIATIONS </a:t>
            </a:r>
            <a:endParaRPr lang="en-ZA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92418"/>
            <a:ext cx="7251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ZA" sz="3600" b="1" dirty="0" smtClean="0">
                <a:solidFill>
                  <a:schemeClr val="bg1"/>
                </a:solidFill>
              </a:rPr>
              <a:t>Defining and contextualising </a:t>
            </a:r>
          </a:p>
          <a:p>
            <a:pPr marL="457200" indent="-457200">
              <a:buFont typeface="Arial" pitchFamily="34" charset="0"/>
              <a:buChar char="•"/>
            </a:pPr>
            <a:endParaRPr lang="en-ZA" sz="36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3600" b="1" dirty="0" smtClean="0">
                <a:solidFill>
                  <a:schemeClr val="bg1"/>
                </a:solidFill>
              </a:rPr>
              <a:t>Legislative </a:t>
            </a:r>
            <a:r>
              <a:rPr lang="en-ZA" sz="3600" b="1" dirty="0">
                <a:solidFill>
                  <a:schemeClr val="bg1"/>
                </a:solidFill>
              </a:rPr>
              <a:t>and regulatory </a:t>
            </a:r>
            <a:r>
              <a:rPr lang="en-ZA" sz="3600" b="1" dirty="0" smtClean="0">
                <a:solidFill>
                  <a:schemeClr val="bg1"/>
                </a:solidFill>
              </a:rPr>
              <a:t>dimension</a:t>
            </a:r>
          </a:p>
          <a:p>
            <a:pPr marL="457200" indent="-457200">
              <a:buFont typeface="Arial" pitchFamily="34" charset="0"/>
              <a:buChar char="•"/>
            </a:pPr>
            <a:endParaRPr lang="en-ZA" sz="36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3600" b="1" dirty="0">
                <a:solidFill>
                  <a:schemeClr val="bg1"/>
                </a:solidFill>
              </a:rPr>
              <a:t>T</a:t>
            </a:r>
            <a:r>
              <a:rPr lang="en-ZA" sz="3600" b="1" dirty="0" smtClean="0">
                <a:solidFill>
                  <a:schemeClr val="bg1"/>
                </a:solidFill>
              </a:rPr>
              <a:t>raining  and accreditation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ZA" sz="36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ZA" sz="3600" b="1" dirty="0" smtClean="0">
                <a:solidFill>
                  <a:schemeClr val="bg1"/>
                </a:solidFill>
              </a:rPr>
              <a:t>Issues </a:t>
            </a:r>
            <a:r>
              <a:rPr lang="en-ZA" sz="3600" b="1" dirty="0">
                <a:solidFill>
                  <a:schemeClr val="bg1"/>
                </a:solidFill>
              </a:rPr>
              <a:t>of </a:t>
            </a:r>
            <a:r>
              <a:rPr lang="en-ZA" sz="3600" b="1" dirty="0" smtClean="0">
                <a:solidFill>
                  <a:schemeClr val="bg1"/>
                </a:solidFill>
              </a:rPr>
              <a:t>associations and </a:t>
            </a:r>
            <a:r>
              <a:rPr lang="en-ZA" sz="3600" b="1" dirty="0" err="1" smtClean="0">
                <a:solidFill>
                  <a:schemeClr val="bg1"/>
                </a:solidFill>
              </a:rPr>
              <a:t>professionalisation</a:t>
            </a:r>
            <a:r>
              <a:rPr lang="en-ZA" sz="3600" b="1" dirty="0" smtClean="0">
                <a:solidFill>
                  <a:schemeClr val="bg1"/>
                </a:solidFill>
              </a:rPr>
              <a:t> </a:t>
            </a:r>
            <a:endParaRPr lang="en-ZA" sz="36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34402" y="154449"/>
            <a:ext cx="1284553" cy="105782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5574" y="507998"/>
            <a:ext cx="2487871" cy="706622"/>
          </a:xfrm>
          <a:prstGeom prst="rect">
            <a:avLst/>
          </a:prstGeom>
          <a:noFill/>
          <a:ln w="19050" cmpd="sng"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F8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LITERATURE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7" name="Picture 7" descr="C:\Users\User\AppData\Local\Microsoft\Windows\Temporary Internet Files\Content.IE5\GK58Z3N3\india_map_by_vishalpandya1991-d60dl3v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99" y="450667"/>
            <a:ext cx="920932" cy="9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loot.co.za/static/gallery/previews/b/f/b/bfbg-211-g700/preview.bfbg-211-g700.1.front.0409029025$11A6D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7" y="4184292"/>
            <a:ext cx="1221213" cy="19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south african flag on the coun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45" y="594231"/>
            <a:ext cx="868119" cy="7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australian flag on the coun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951" y="507998"/>
            <a:ext cx="901149" cy="863601"/>
          </a:xfrm>
          <a:prstGeom prst="rect">
            <a:avLst/>
          </a:prstGeom>
        </p:spPr>
      </p:pic>
      <p:pic>
        <p:nvPicPr>
          <p:cNvPr id="14" name="Picture 4" descr="Image result for How to be an Award-Winning Tour Guide by Jeremy Par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29" y="3884773"/>
            <a:ext cx="1614016" cy="24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How-to-be-a-tourist-guide boo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54" y="1654318"/>
            <a:ext cx="1488460" cy="22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annals of tourism research journal 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23" y="1971850"/>
            <a:ext cx="1492376" cy="20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tourism journa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7" y="1709066"/>
            <a:ext cx="1446615" cy="21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tourism journa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49" y="1844641"/>
            <a:ext cx="1569333" cy="204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tourism journal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02" y="4021984"/>
            <a:ext cx="1485384" cy="21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tourism journal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b="12051"/>
          <a:stretch/>
        </p:blipFill>
        <p:spPr bwMode="auto">
          <a:xfrm>
            <a:off x="3444882" y="4109408"/>
            <a:ext cx="1547424" cy="234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Image result for tourism journal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29" y="1709067"/>
            <a:ext cx="1376204" cy="19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31" y="322605"/>
            <a:ext cx="1208217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ribbean tourism organizatio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5"/>
          <a:stretch/>
        </p:blipFill>
        <p:spPr bwMode="auto">
          <a:xfrm>
            <a:off x="7365999" y="623215"/>
            <a:ext cx="1674157" cy="60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ournal of tourism histor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91" y="4300537"/>
            <a:ext cx="1444523" cy="2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6440217"/>
            <a:ext cx="706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Best practice in over </a:t>
            </a:r>
            <a:r>
              <a:rPr lang="en-ZA" b="1" dirty="0" smtClean="0">
                <a:solidFill>
                  <a:srgbClr val="FF0000"/>
                </a:solidFill>
              </a:rPr>
              <a:t>twenty</a:t>
            </a:r>
            <a:r>
              <a:rPr lang="en-ZA" b="1" dirty="0" smtClean="0"/>
              <a:t> countries primarily from the global South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2802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2742" y="147636"/>
            <a:ext cx="490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dirty="0" smtClean="0">
                <a:solidFill>
                  <a:schemeClr val="bg1"/>
                </a:solidFill>
                <a:latin typeface="Arial Black" pitchFamily="34" charset="0"/>
              </a:rPr>
              <a:t>TOURIST GUIDE </a:t>
            </a:r>
            <a:endParaRPr lang="en-ZA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434" y="1024596"/>
            <a:ext cx="111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Actor</a:t>
            </a:r>
            <a:endParaRPr lang="en-ZA" sz="3200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3560" y="3473015"/>
            <a:ext cx="2303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</a:rPr>
              <a:t>Ambassador</a:t>
            </a:r>
            <a:endParaRPr lang="en-ZA" sz="3200" b="1" dirty="0">
              <a:solidFill>
                <a:srgbClr val="0099FF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1348" y="2115796"/>
            <a:ext cx="1240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600FF"/>
                </a:solidFill>
              </a:rPr>
              <a:t>Buffer</a:t>
            </a:r>
            <a:endParaRPr lang="en-ZA" sz="3200" b="1" dirty="0">
              <a:solidFill>
                <a:srgbClr val="6600FF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6946" y="4022783"/>
            <a:ext cx="1829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9933"/>
                </a:solidFill>
              </a:rPr>
              <a:t>Caretaker</a:t>
            </a:r>
            <a:endParaRPr lang="en-ZA" sz="3200" b="1" dirty="0">
              <a:solidFill>
                <a:srgbClr val="FF9933"/>
              </a:solidFill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1348" y="3180628"/>
            <a:ext cx="1535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80"/>
                </a:solidFill>
              </a:rPr>
              <a:t>Catalyst</a:t>
            </a:r>
            <a:endParaRPr lang="en-ZA" sz="3200" b="1" dirty="0">
              <a:solidFill>
                <a:srgbClr val="008080"/>
              </a:solidFill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54" y="5165243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CC"/>
                </a:solidFill>
              </a:rPr>
              <a:t>Culture Broker</a:t>
            </a:r>
            <a:endParaRPr lang="en-ZA" sz="3200" b="1" dirty="0">
              <a:solidFill>
                <a:srgbClr val="FFFFCC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7965" y="2139886"/>
            <a:ext cx="3248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96633"/>
                </a:solidFill>
              </a:rPr>
              <a:t>Information-Giver</a:t>
            </a:r>
            <a:endParaRPr lang="en-ZA" sz="3200" b="1" dirty="0">
              <a:solidFill>
                <a:srgbClr val="996633"/>
              </a:solidFill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4" y="4872443"/>
            <a:ext cx="2404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933FF"/>
                </a:solidFill>
              </a:rPr>
              <a:t>Intermediary</a:t>
            </a:r>
            <a:endParaRPr lang="en-ZA" sz="3200" b="1" dirty="0">
              <a:solidFill>
                <a:srgbClr val="9933FF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99818" y="1024596"/>
            <a:ext cx="3940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Interpreter/Translator</a:t>
            </a:r>
            <a:endParaRPr lang="en-ZA" sz="32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5606" y="5457630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</a:rPr>
              <a:t>Leader</a:t>
            </a:r>
            <a:endParaRPr lang="en-ZA" sz="3200" b="1" dirty="0">
              <a:solidFill>
                <a:srgbClr val="CC0099"/>
              </a:solidFill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265" y="3814244"/>
            <a:ext cx="1775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</a:rPr>
              <a:t>Mediator</a:t>
            </a:r>
            <a:endParaRPr lang="en-ZA" sz="3200" b="1" dirty="0">
              <a:solidFill>
                <a:srgbClr val="00FF00"/>
              </a:solidFill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6412" y="4617197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9900"/>
                </a:solidFill>
              </a:rPr>
              <a:t>Middleman</a:t>
            </a:r>
            <a:endParaRPr lang="en-ZA" sz="3200" b="1" dirty="0">
              <a:solidFill>
                <a:srgbClr val="CC9900"/>
              </a:solidFill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265" y="296304"/>
            <a:ext cx="1828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CCFF"/>
                </a:solidFill>
              </a:rPr>
              <a:t>Organiser</a:t>
            </a:r>
            <a:endParaRPr lang="en-ZA" sz="3200" b="1" dirty="0">
              <a:solidFill>
                <a:srgbClr val="00CCFF"/>
              </a:solidFill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5592" y="1609371"/>
            <a:ext cx="2223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66FF"/>
                </a:solidFill>
              </a:rPr>
              <a:t>Salesperson</a:t>
            </a:r>
            <a:endParaRPr lang="en-ZA" sz="3200" b="1" dirty="0">
              <a:solidFill>
                <a:srgbClr val="FF66FF"/>
              </a:solidFill>
              <a:ea typeface="Calibri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83154" y="2819420"/>
            <a:ext cx="155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6FFFF"/>
                </a:solidFill>
              </a:rPr>
              <a:t>Shaman</a:t>
            </a:r>
            <a:endParaRPr lang="en-ZA" sz="3200" b="1" dirty="0">
              <a:solidFill>
                <a:srgbClr val="66FFFF"/>
              </a:solidFill>
              <a:ea typeface="Calibri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5592" y="2561753"/>
            <a:ext cx="1505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Teacher</a:t>
            </a:r>
            <a:endParaRPr lang="en-ZA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3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209e311-10e2-42ba-a66c-0984c872cd2d">N4FUYHAX2DSF-2092969366-13</_dlc_DocId>
    <_dlc_DocIdUrl xmlns="c209e311-10e2-42ba-a66c-0984c872cd2d">
      <Url>https://tkp.tourism.gov.za/ResearchRepo/_layouts/15/DocIdRedir.aspx?ID=N4FUYHAX2DSF-2092969366-13</Url>
      <Description>N4FUYHAX2DSF-2092969366-13</Description>
    </_dlc_DocIdUrl>
    <Authors xmlns="c209e311-10e2-42ba-a66c-0984c872cd2d">Prof Karen Harris
CR Botha
Tiffaney da Gama
Sian Pretorius</Authors>
    <SeminarDocType xmlns="a58690a8-feff-4c4c-90ef-0207983e17a2">Seminar Presentation</SeminarDocType>
    <Year xmlns="c209e311-10e2-42ba-a66c-0984c872cd2d">2018</Year>
    <Institution xmlns="c209e311-10e2-42ba-a66c-0984c872cd2d">University of Pretoria</Institution>
    <Related_x0020_1 xmlns="a58690a8-feff-4c4c-90ef-0207983e17a2">
      <Url>https://tkp.tourism.gov.za/ResearchRepo/Shared%20Documents/A%20%20Policy%20review%20of%20the%20tourist%20guiding%20sector%20in%20SA.pdf?csf=1&amp;e=42oUPG</Url>
      <Description>https://tkp.tourism.gov.za/ResearchRepo/Shared%20Documents/A%20%20Policy%20review%20of%20the%20tourist%20guiding%20sector%20in%20SA.pdf?csf=1&amp;e=42oUPG</Description>
    </Related_x0020_1>
    <Institution2 xmlns="a58690a8-feff-4c4c-90ef-0207983e17a2" xsi:nil="true"/>
    <Related2 xmlns="a58690a8-feff-4c4c-90ef-0207983e17a2">
      <Url xsi:nil="true"/>
      <Description xsi:nil="true"/>
    </Related2>
    <RelatedType2 xmlns="ea5c4563-6859-4613-bb7d-01bad11ac3bb" xsi:nil="true"/>
    <RelatedType1 xmlns="ea5c4563-6859-4613-bb7d-01bad11ac3bb">Research Report</RelatedType1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eminar Document" ma:contentTypeID="0x0101002FB3B7F63E47E640ADD96B9B438D7913003928CA5547492A41A587E79780AF418F" ma:contentTypeVersion="14" ma:contentTypeDescription="" ma:contentTypeScope="" ma:versionID="60d2dfcd094e1c44a75ace846861481d">
  <xsd:schema xmlns:xsd="http://www.w3.org/2001/XMLSchema" xmlns:xs="http://www.w3.org/2001/XMLSchema" xmlns:p="http://schemas.microsoft.com/office/2006/metadata/properties" xmlns:ns2="c209e311-10e2-42ba-a66c-0984c872cd2d" xmlns:ns3="a58690a8-feff-4c4c-90ef-0207983e17a2" xmlns:ns4="ea5c4563-6859-4613-bb7d-01bad11ac3bb" targetNamespace="http://schemas.microsoft.com/office/2006/metadata/properties" ma:root="true" ma:fieldsID="0c7c8f6cf16b3906eefcd9130142638b" ns2:_="" ns3:_="" ns4:_="">
    <xsd:import namespace="c209e311-10e2-42ba-a66c-0984c872cd2d"/>
    <xsd:import namespace="a58690a8-feff-4c4c-90ef-0207983e17a2"/>
    <xsd:import namespace="ea5c4563-6859-4613-bb7d-01bad11ac3bb"/>
    <xsd:element name="properties">
      <xsd:complexType>
        <xsd:sequence>
          <xsd:element name="documentManagement">
            <xsd:complexType>
              <xsd:all>
                <xsd:element ref="ns2:Authors" minOccurs="0"/>
                <xsd:element ref="ns2:Year" minOccurs="0"/>
                <xsd:element ref="ns3:SeminarDocType" minOccurs="0"/>
                <xsd:element ref="ns2:Institution" minOccurs="0"/>
                <xsd:element ref="ns3:Institution2" minOccurs="0"/>
                <xsd:element ref="ns3:Related_x0020_1" minOccurs="0"/>
                <xsd:element ref="ns4:RelatedType1" minOccurs="0"/>
                <xsd:element ref="ns3:Related2" minOccurs="0"/>
                <xsd:element ref="ns4:RelatedType2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9e311-10e2-42ba-a66c-0984c872cd2d" elementFormDefault="qualified">
    <xsd:import namespace="http://schemas.microsoft.com/office/2006/documentManagement/types"/>
    <xsd:import namespace="http://schemas.microsoft.com/office/infopath/2007/PartnerControls"/>
    <xsd:element name="Authors" ma:index="2" nillable="true" ma:displayName="Authors" ma:description="One author per line." ma:internalName="Authors">
      <xsd:simpleType>
        <xsd:restriction base="dms:Note"/>
      </xsd:simpleType>
    </xsd:element>
    <xsd:element name="Year" ma:index="3" nillable="true" ma:displayName="Year" ma:internalName="Year">
      <xsd:simpleType>
        <xsd:restriction base="dms:Number">
          <xsd:maxInclusive value="2100"/>
          <xsd:minInclusive value="1900"/>
        </xsd:restriction>
      </xsd:simpleType>
    </xsd:element>
    <xsd:element name="Institution" ma:index="5" nillable="true" ma:displayName="Institution" ma:internalName="Institution">
      <xsd:simpleType>
        <xsd:restriction base="dms:Text">
          <xsd:maxLength value="255"/>
        </xsd:restriction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690a8-feff-4c4c-90ef-0207983e17a2" elementFormDefault="qualified">
    <xsd:import namespace="http://schemas.microsoft.com/office/2006/documentManagement/types"/>
    <xsd:import namespace="http://schemas.microsoft.com/office/infopath/2007/PartnerControls"/>
    <xsd:element name="SeminarDocType" ma:index="4" nillable="true" ma:displayName="Seminar Document Type" ma:internalName="SeminarDocType">
      <xsd:simpleType>
        <xsd:restriction base="dms:Choice">
          <xsd:enumeration value="Conference / Workshop Presentation"/>
          <xsd:enumeration value="Poster Exhibition"/>
          <xsd:enumeration value="Seminar Booklet"/>
          <xsd:enumeration value="Seminar Presentation"/>
        </xsd:restriction>
      </xsd:simpleType>
    </xsd:element>
    <xsd:element name="Institution2" ma:index="6" nillable="true" ma:displayName="Institution2" ma:internalName="Institution2">
      <xsd:simpleType>
        <xsd:restriction base="dms:Text">
          <xsd:maxLength value="255"/>
        </xsd:restriction>
      </xsd:simpleType>
    </xsd:element>
    <xsd:element name="Related_x0020_1" ma:index="7" nillable="true" ma:displayName="Related 1" ma:format="Hyperlink" ma:internalName="Related_x0020_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lated2" ma:index="9" nillable="true" ma:displayName="Related 2" ma:format="Hyperlink" ma:internalName="Related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c4563-6859-4613-bb7d-01bad11ac3bb" elementFormDefault="qualified">
    <xsd:import namespace="http://schemas.microsoft.com/office/2006/documentManagement/types"/>
    <xsd:import namespace="http://schemas.microsoft.com/office/infopath/2007/PartnerControls"/>
    <xsd:element name="RelatedType1" ma:index="8" nillable="true" ma:displayName="Related Type 1" ma:format="Dropdown" ma:internalName="RelatedType1">
      <xsd:simpleType>
        <xsd:restriction base="dms:Choice">
          <xsd:enumeration value="Dissertation"/>
          <xsd:enumeration value="Journal Article"/>
          <xsd:enumeration value="Poster Exhibition"/>
          <xsd:enumeration value="Presentation"/>
          <xsd:enumeration value="Research Report"/>
          <xsd:enumeration value="Model / Framework"/>
          <xsd:enumeration value="Theses"/>
        </xsd:restriction>
      </xsd:simpleType>
    </xsd:element>
    <xsd:element name="RelatedType2" ma:index="10" nillable="true" ma:displayName="Related Type 2" ma:format="Dropdown" ma:internalName="RelatedType2">
      <xsd:simpleType>
        <xsd:restriction base="dms:Choice">
          <xsd:enumeration value="Dissertation"/>
          <xsd:enumeration value="Journal Article"/>
          <xsd:enumeration value="Poster Exhibition"/>
          <xsd:enumeration value="Presentation"/>
          <xsd:enumeration value="Research Report"/>
          <xsd:enumeration value="Model / Framework"/>
          <xsd:enumeration value="Thes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49D82B2-C0E2-4B9C-B5E2-D03A443B258F}"/>
</file>

<file path=customXml/itemProps2.xml><?xml version="1.0" encoding="utf-8"?>
<ds:datastoreItem xmlns:ds="http://schemas.openxmlformats.org/officeDocument/2006/customXml" ds:itemID="{E444395A-AF2F-4B06-B43E-91A0DAAB4579}"/>
</file>

<file path=customXml/itemProps3.xml><?xml version="1.0" encoding="utf-8"?>
<ds:datastoreItem xmlns:ds="http://schemas.openxmlformats.org/officeDocument/2006/customXml" ds:itemID="{C9A40860-318B-4748-B891-D8DEDEA27B5C}"/>
</file>

<file path=customXml/itemProps4.xml><?xml version="1.0" encoding="utf-8"?>
<ds:datastoreItem xmlns:ds="http://schemas.openxmlformats.org/officeDocument/2006/customXml" ds:itemID="{A8A82613-CE59-4C11-ABE7-43C25A60C550}"/>
</file>

<file path=docProps/app.xml><?xml version="1.0" encoding="utf-8"?>
<Properties xmlns="http://schemas.openxmlformats.org/officeDocument/2006/extended-properties" xmlns:vt="http://schemas.openxmlformats.org/officeDocument/2006/docPropsVTypes">
  <TotalTime>12094</TotalTime>
  <Words>1464</Words>
  <Application>Microsoft Office PowerPoint</Application>
  <PresentationFormat>On-screen Show (4:3)</PresentationFormat>
  <Paragraphs>459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Arial</vt:lpstr>
      <vt:lpstr>Arial Black</vt:lpstr>
      <vt:lpstr>Calibri</vt:lpstr>
      <vt:lpstr>Century Schoolbook</vt:lpstr>
      <vt:lpstr>Symbol</vt:lpstr>
      <vt:lpstr>Times New Roman</vt:lpstr>
      <vt:lpstr>Times-Bold</vt:lpstr>
      <vt:lpstr>TimesNewRoman</vt:lpstr>
      <vt:lpstr>Wingdings</vt:lpstr>
      <vt:lpstr>Office Theme</vt:lpstr>
      <vt:lpstr>A POLICY REVIEW OF THE  TOURIST GUIDING SECTOR IN SOUTH AFRICA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Policy Review of the Tourist Guiding Sector in South Africa</dc:title>
  <dc:creator>Alex</dc:creator>
  <cp:lastModifiedBy>Maria Mogane</cp:lastModifiedBy>
  <cp:revision>354</cp:revision>
  <cp:lastPrinted>2017-09-25T09:36:01Z</cp:lastPrinted>
  <dcterms:created xsi:type="dcterms:W3CDTF">2014-04-24T12:24:18Z</dcterms:created>
  <dcterms:modified xsi:type="dcterms:W3CDTF">2018-03-23T07:07:09Z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0x0101002FB3B7F63E47E640ADD96B9B438D7913003928CA5547492A41A587E79780AF418F</vt:lpwstr>
  </property>
  <property fmtid="{D5CDD505-2E9C-101B-9397-08002B2CF9AE}" pid="3" name="_dlc_DocIdItemGuid">
    <vt:lpwstr>bd5c2d64-29d6-437d-a002-32e7774f6afe</vt:lpwstr>
  </property>
</Properties>
</file>